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9" r:id="rId3"/>
    <p:sldId id="351" r:id="rId4"/>
    <p:sldId id="330" r:id="rId5"/>
    <p:sldId id="331" r:id="rId6"/>
    <p:sldId id="350" r:id="rId7"/>
    <p:sldId id="332" r:id="rId8"/>
    <p:sldId id="333" r:id="rId9"/>
    <p:sldId id="334" r:id="rId10"/>
    <p:sldId id="335" r:id="rId11"/>
    <p:sldId id="336" r:id="rId12"/>
    <p:sldId id="337" r:id="rId13"/>
    <p:sldId id="338" r:id="rId14"/>
    <p:sldId id="339" r:id="rId15"/>
    <p:sldId id="340" r:id="rId16"/>
    <p:sldId id="341" r:id="rId17"/>
    <p:sldId id="342" r:id="rId18"/>
    <p:sldId id="343" r:id="rId19"/>
    <p:sldId id="344"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1" r:id="rId64"/>
    <p:sldId id="300"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52" r:id="rId81"/>
    <p:sldId id="317" r:id="rId82"/>
    <p:sldId id="318" r:id="rId83"/>
    <p:sldId id="319" r:id="rId84"/>
    <p:sldId id="353" r:id="rId85"/>
    <p:sldId id="320" r:id="rId86"/>
    <p:sldId id="354" r:id="rId87"/>
    <p:sldId id="355" r:id="rId88"/>
    <p:sldId id="356" r:id="rId89"/>
    <p:sldId id="321" r:id="rId90"/>
    <p:sldId id="322" r:id="rId91"/>
    <p:sldId id="323" r:id="rId92"/>
    <p:sldId id="324" r:id="rId93"/>
    <p:sldId id="325" r:id="rId94"/>
    <p:sldId id="326" r:id="rId95"/>
    <p:sldId id="327" r:id="rId96"/>
    <p:sldId id="328" r:id="rId97"/>
    <p:sldId id="345" r:id="rId98"/>
    <p:sldId id="346" r:id="rId99"/>
    <p:sldId id="347" r:id="rId100"/>
    <p:sldId id="348" r:id="rId101"/>
    <p:sldId id="349"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96"/>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84" y="-2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B85767-52E1-4B6E-853F-A7E59BC986F5}"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21514-5BFE-4267-A218-672C5C4AA8A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B85767-52E1-4B6E-853F-A7E59BC986F5}"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21514-5BFE-4267-A218-672C5C4AA8A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B85767-52E1-4B6E-853F-A7E59BC986F5}"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21514-5BFE-4267-A218-672C5C4AA8A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B85767-52E1-4B6E-853F-A7E59BC986F5}"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21514-5BFE-4267-A218-672C5C4AA8A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B85767-52E1-4B6E-853F-A7E59BC986F5}"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21514-5BFE-4267-A218-672C5C4AA8A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B85767-52E1-4B6E-853F-A7E59BC986F5}"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21514-5BFE-4267-A218-672C5C4AA8A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B85767-52E1-4B6E-853F-A7E59BC986F5}" type="datetimeFigureOut">
              <a:rPr lang="en-US" smtClean="0"/>
              <a:t>4/5/2017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21514-5BFE-4267-A218-672C5C4AA8A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B85767-52E1-4B6E-853F-A7E59BC986F5}" type="datetimeFigureOut">
              <a:rPr lang="en-US" smtClean="0"/>
              <a:t>4/5/2017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21514-5BFE-4267-A218-672C5C4AA8A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85767-52E1-4B6E-853F-A7E59BC986F5}" type="datetimeFigureOut">
              <a:rPr lang="en-US" smtClean="0"/>
              <a:t>4/5/2017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21514-5BFE-4267-A218-672C5C4AA8A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B85767-52E1-4B6E-853F-A7E59BC986F5}"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21514-5BFE-4267-A218-672C5C4AA8A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B85767-52E1-4B6E-853F-A7E59BC986F5}"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21514-5BFE-4267-A218-672C5C4AA8AC}"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85767-52E1-4B6E-853F-A7E59BC986F5}" type="datetimeFigureOut">
              <a:rPr lang="en-US" smtClean="0"/>
              <a:t>4/5/2017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21514-5BFE-4267-A218-672C5C4AA8A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JP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7"/>
            <a:ext cx="7772400" cy="1584175"/>
          </a:xfrm>
        </p:spPr>
        <p:txBody>
          <a:bodyPr/>
          <a:lstStyle/>
          <a:p>
            <a:r>
              <a:rPr lang="en-US" dirty="0" smtClean="0"/>
              <a:t>WELCOME OUR PRESENTATION</a:t>
            </a:r>
            <a:endParaRPr lang="en-US" dirty="0"/>
          </a:p>
        </p:txBody>
      </p:sp>
      <p:sp>
        <p:nvSpPr>
          <p:cNvPr id="3" name="Subtitle 2"/>
          <p:cNvSpPr>
            <a:spLocks noGrp="1"/>
          </p:cNvSpPr>
          <p:nvPr>
            <p:ph type="subTitle" idx="1"/>
          </p:nvPr>
        </p:nvSpPr>
        <p:spPr>
          <a:xfrm>
            <a:off x="2267744" y="4797152"/>
            <a:ext cx="6400800" cy="1008112"/>
          </a:xfrm>
        </p:spPr>
        <p:txBody>
          <a:bodyPr/>
          <a:lstStyle/>
          <a:p>
            <a:r>
              <a:rPr lang="en-US" dirty="0" smtClean="0"/>
              <a:t>PRESENTED BY OVERLODING GROUP</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412776"/>
            <a:ext cx="7772400" cy="4752528"/>
          </a:xfrm>
        </p:spPr>
        <p:txBody>
          <a:bodyPr/>
          <a:lstStyle/>
          <a:p>
            <a:r>
              <a:rPr lang="en-US" sz="1200" dirty="0" smtClean="0"/>
              <a:t>1.</a:t>
            </a:r>
            <a:r>
              <a:rPr lang="en-US" sz="1200" dirty="0"/>
              <a:t> Arithmetic Operations </a:t>
            </a:r>
            <a:r>
              <a:rPr lang="en-US" sz="1200" dirty="0" smtClean="0"/>
              <a:t/>
            </a:r>
            <a:br>
              <a:rPr lang="en-US" sz="1200" dirty="0" smtClean="0"/>
            </a:br>
            <a:r>
              <a:rPr lang="en-US" sz="1200" dirty="0"/>
              <a:t/>
            </a:r>
            <a:br>
              <a:rPr lang="en-US" sz="1200" dirty="0"/>
            </a:br>
            <a:r>
              <a:rPr lang="en-US" sz="1200" dirty="0" smtClean="0"/>
              <a:t/>
            </a:r>
            <a:br>
              <a:rPr lang="en-US" sz="1200" dirty="0" smtClean="0"/>
            </a:br>
            <a:r>
              <a:rPr lang="en-US" sz="1200" dirty="0"/>
              <a:t/>
            </a:r>
            <a:br>
              <a:rPr lang="en-US" sz="1200" dirty="0"/>
            </a:br>
            <a:r>
              <a:rPr lang="en-US" sz="1200" dirty="0" smtClean="0"/>
              <a:t/>
            </a:r>
            <a:br>
              <a:rPr lang="en-US" sz="1200" dirty="0" smtClean="0"/>
            </a:br>
            <a:r>
              <a:rPr lang="en-US" sz="1200" dirty="0"/>
              <a:t/>
            </a:r>
            <a:br>
              <a:rPr lang="en-US" sz="1200" dirty="0"/>
            </a:br>
            <a:r>
              <a:rPr lang="en-US" sz="1200" dirty="0" smtClean="0"/>
              <a:t/>
            </a:r>
            <a:br>
              <a:rPr lang="en-US" sz="1200" dirty="0" smtClean="0"/>
            </a:br>
            <a:r>
              <a:rPr lang="en-US" sz="1200" dirty="0" smtClean="0"/>
              <a:t>2.</a:t>
            </a:r>
            <a:r>
              <a:rPr lang="en-US" sz="1200" dirty="0"/>
              <a:t> Trigonometric </a:t>
            </a:r>
            <a:r>
              <a:rPr lang="en-US" sz="1200" dirty="0" smtClean="0"/>
              <a:t>Functions</a:t>
            </a:r>
            <a:br>
              <a:rPr lang="en-US" sz="1200" dirty="0" smtClean="0"/>
            </a:br>
            <a:r>
              <a:rPr lang="en-US" sz="1200" dirty="0"/>
              <a:t/>
            </a:r>
            <a:br>
              <a:rPr lang="en-US" sz="1200" dirty="0"/>
            </a:br>
            <a:r>
              <a:rPr lang="en-US" sz="1200" dirty="0" smtClean="0"/>
              <a:t/>
            </a:r>
            <a:br>
              <a:rPr lang="en-US" sz="1200" dirty="0" smtClean="0"/>
            </a:br>
            <a:r>
              <a:rPr lang="en-US" sz="1200" dirty="0"/>
              <a:t/>
            </a:r>
            <a:br>
              <a:rPr lang="en-US" sz="1200" dirty="0"/>
            </a:br>
            <a:r>
              <a:rPr lang="en-US" sz="1200" dirty="0" smtClean="0"/>
              <a:t/>
            </a:r>
            <a:br>
              <a:rPr lang="en-US" sz="1200" dirty="0" smtClean="0"/>
            </a:br>
            <a:r>
              <a:rPr lang="en-US" sz="1200" dirty="0"/>
              <a:t/>
            </a:r>
            <a:br>
              <a:rPr lang="en-US" sz="1200" dirty="0"/>
            </a:br>
            <a:r>
              <a:rPr lang="en-US" sz="1200" dirty="0" smtClean="0"/>
              <a:t/>
            </a:r>
            <a:br>
              <a:rPr lang="en-US" sz="1200" dirty="0" smtClean="0"/>
            </a:br>
            <a:r>
              <a:rPr lang="en-US" sz="1200" dirty="0"/>
              <a:t/>
            </a:r>
            <a:br>
              <a:rPr lang="en-US" sz="1200" dirty="0"/>
            </a:br>
            <a:r>
              <a:rPr lang="en-US" sz="1200" dirty="0" smtClean="0"/>
              <a:t/>
            </a:r>
            <a:br>
              <a:rPr lang="en-US" sz="1200" dirty="0" smtClean="0"/>
            </a:br>
            <a:r>
              <a:rPr lang="en-US" sz="1200" dirty="0" smtClean="0"/>
              <a:t>3.</a:t>
            </a:r>
            <a:r>
              <a:rPr lang="en-US" sz="1200" dirty="0"/>
              <a:t> Logarithmic Functions</a:t>
            </a:r>
          </a:p>
        </p:txBody>
      </p:sp>
      <p:sp>
        <p:nvSpPr>
          <p:cNvPr id="3" name="Text Placeholder 2"/>
          <p:cNvSpPr>
            <a:spLocks noGrp="1"/>
          </p:cNvSpPr>
          <p:nvPr>
            <p:ph type="body" idx="1"/>
          </p:nvPr>
        </p:nvSpPr>
        <p:spPr>
          <a:xfrm>
            <a:off x="722313" y="404665"/>
            <a:ext cx="7772400" cy="864095"/>
          </a:xfrm>
        </p:spPr>
        <p:txBody>
          <a:bodyPr/>
          <a:lstStyle/>
          <a:p>
            <a:r>
              <a:rPr lang="en-US" dirty="0" smtClean="0"/>
              <a:t>PROJECT </a:t>
            </a:r>
            <a:r>
              <a:rPr lang="en-US" dirty="0"/>
              <a:t>OUTER AND INER </a:t>
            </a:r>
            <a:r>
              <a:rPr lang="en-US" dirty="0" smtClean="0"/>
              <a:t>SWITCH:</a:t>
            </a:r>
            <a:endParaRPr lang="en-US" dirty="0"/>
          </a:p>
        </p:txBody>
      </p:sp>
      <p:cxnSp>
        <p:nvCxnSpPr>
          <p:cNvPr id="6" name="Straight Arrow Connector 5"/>
          <p:cNvCxnSpPr/>
          <p:nvPr/>
        </p:nvCxnSpPr>
        <p:spPr>
          <a:xfrm>
            <a:off x="2483768" y="1556792"/>
            <a:ext cx="1368152" cy="28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3851920" y="1540263"/>
            <a:ext cx="1296144" cy="10137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000" dirty="0" smtClean="0"/>
              <a:t>    1</a:t>
            </a:r>
            <a:r>
              <a:rPr lang="fr-FR" sz="1000" dirty="0"/>
              <a:t>: </a:t>
            </a:r>
            <a:r>
              <a:rPr lang="fr-FR" sz="1000" dirty="0" smtClean="0"/>
              <a:t>Addition</a:t>
            </a:r>
          </a:p>
          <a:p>
            <a:r>
              <a:rPr lang="fr-FR" sz="1000" dirty="0" smtClean="0"/>
              <a:t>    2</a:t>
            </a:r>
            <a:r>
              <a:rPr lang="fr-FR" sz="1000" dirty="0"/>
              <a:t>: </a:t>
            </a:r>
            <a:r>
              <a:rPr lang="fr-FR" sz="1000" dirty="0" err="1" smtClean="0"/>
              <a:t>Subtraction</a:t>
            </a:r>
            <a:endParaRPr lang="fr-FR" sz="1000" dirty="0"/>
          </a:p>
          <a:p>
            <a:r>
              <a:rPr lang="fr-FR" sz="1000" dirty="0" smtClean="0"/>
              <a:t>    3</a:t>
            </a:r>
            <a:r>
              <a:rPr lang="fr-FR" sz="1000" dirty="0"/>
              <a:t>: </a:t>
            </a:r>
            <a:r>
              <a:rPr lang="fr-FR" sz="1000" dirty="0" err="1" smtClean="0"/>
              <a:t>Multiply</a:t>
            </a:r>
            <a:endParaRPr lang="fr-FR" sz="1000" dirty="0"/>
          </a:p>
          <a:p>
            <a:r>
              <a:rPr lang="fr-FR" sz="1000" dirty="0" smtClean="0"/>
              <a:t>    4</a:t>
            </a:r>
            <a:r>
              <a:rPr lang="fr-FR" sz="1000" dirty="0"/>
              <a:t>: </a:t>
            </a:r>
            <a:r>
              <a:rPr lang="fr-FR" sz="1000" dirty="0" smtClean="0"/>
              <a:t>Division</a:t>
            </a:r>
            <a:endParaRPr lang="fr-FR" sz="1000" dirty="0"/>
          </a:p>
          <a:p>
            <a:r>
              <a:rPr lang="fr-FR" sz="1000" dirty="0" smtClean="0"/>
              <a:t>    5</a:t>
            </a:r>
            <a:r>
              <a:rPr lang="fr-FR" sz="1000" dirty="0"/>
              <a:t>: </a:t>
            </a:r>
            <a:r>
              <a:rPr lang="fr-FR" sz="1000" dirty="0" smtClean="0"/>
              <a:t>Back</a:t>
            </a:r>
            <a:endParaRPr lang="fr-FR" sz="1000" dirty="0"/>
          </a:p>
          <a:p>
            <a:r>
              <a:rPr lang="fr-FR" sz="1000" dirty="0" smtClean="0"/>
              <a:t>    6</a:t>
            </a:r>
            <a:r>
              <a:rPr lang="fr-FR" sz="1000" dirty="0"/>
              <a:t>: </a:t>
            </a:r>
            <a:r>
              <a:rPr lang="fr-FR" sz="1000" dirty="0" smtClean="0"/>
              <a:t>exit</a:t>
            </a:r>
            <a:endParaRPr lang="en-US" sz="1000" dirty="0"/>
          </a:p>
        </p:txBody>
      </p:sp>
      <p:cxnSp>
        <p:nvCxnSpPr>
          <p:cNvPr id="11" name="Straight Arrow Connector 10"/>
          <p:cNvCxnSpPr/>
          <p:nvPr/>
        </p:nvCxnSpPr>
        <p:spPr>
          <a:xfrm>
            <a:off x="2705710" y="2844054"/>
            <a:ext cx="1368152" cy="4409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4118250" y="2708920"/>
            <a:ext cx="741782" cy="14401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050" dirty="0" smtClean="0"/>
              <a:t>1</a:t>
            </a:r>
            <a:r>
              <a:rPr lang="fr-FR" sz="1050" dirty="0"/>
              <a:t>: </a:t>
            </a:r>
            <a:r>
              <a:rPr lang="fr-FR" sz="1050" dirty="0" smtClean="0"/>
              <a:t>sin</a:t>
            </a:r>
            <a:endParaRPr lang="fr-FR" sz="1050" dirty="0"/>
          </a:p>
          <a:p>
            <a:r>
              <a:rPr lang="fr-FR" sz="1050" dirty="0" smtClean="0"/>
              <a:t>2</a:t>
            </a:r>
            <a:r>
              <a:rPr lang="fr-FR" sz="1050" dirty="0"/>
              <a:t>: </a:t>
            </a:r>
            <a:r>
              <a:rPr lang="fr-FR" sz="1050" dirty="0" smtClean="0"/>
              <a:t>cos</a:t>
            </a:r>
            <a:endParaRPr lang="fr-FR" sz="1050" dirty="0"/>
          </a:p>
          <a:p>
            <a:r>
              <a:rPr lang="fr-FR" sz="1050" dirty="0" smtClean="0"/>
              <a:t>3</a:t>
            </a:r>
            <a:r>
              <a:rPr lang="fr-FR" sz="1050" dirty="0"/>
              <a:t>: </a:t>
            </a:r>
            <a:r>
              <a:rPr lang="fr-FR" sz="1050" dirty="0" smtClean="0"/>
              <a:t>tan</a:t>
            </a:r>
            <a:endParaRPr lang="fr-FR" sz="1050" dirty="0"/>
          </a:p>
          <a:p>
            <a:r>
              <a:rPr lang="fr-FR" sz="1050" dirty="0" smtClean="0"/>
              <a:t>4</a:t>
            </a:r>
            <a:r>
              <a:rPr lang="fr-FR" sz="1050" dirty="0"/>
              <a:t>: sin^-</a:t>
            </a:r>
            <a:r>
              <a:rPr lang="fr-FR" sz="1050" dirty="0" smtClean="0"/>
              <a:t>1</a:t>
            </a:r>
            <a:endParaRPr lang="fr-FR" sz="1050" dirty="0"/>
          </a:p>
          <a:p>
            <a:r>
              <a:rPr lang="fr-FR" sz="1050" dirty="0" smtClean="0"/>
              <a:t>5</a:t>
            </a:r>
            <a:r>
              <a:rPr lang="fr-FR" sz="1050" dirty="0"/>
              <a:t>: cos^-</a:t>
            </a:r>
            <a:r>
              <a:rPr lang="fr-FR" sz="1050" dirty="0" smtClean="0"/>
              <a:t>1</a:t>
            </a:r>
            <a:endParaRPr lang="fr-FR" sz="1050" dirty="0"/>
          </a:p>
          <a:p>
            <a:r>
              <a:rPr lang="fr-FR" sz="1050" dirty="0" smtClean="0"/>
              <a:t>6</a:t>
            </a:r>
            <a:r>
              <a:rPr lang="fr-FR" sz="1050" dirty="0"/>
              <a:t>: tan^-</a:t>
            </a:r>
            <a:r>
              <a:rPr lang="fr-FR" sz="1050" dirty="0" smtClean="0"/>
              <a:t>1</a:t>
            </a:r>
            <a:endParaRPr lang="fr-FR" sz="1050" dirty="0"/>
          </a:p>
          <a:p>
            <a:r>
              <a:rPr lang="fr-FR" sz="1050" dirty="0" smtClean="0"/>
              <a:t>7</a:t>
            </a:r>
            <a:r>
              <a:rPr lang="fr-FR" sz="1050" dirty="0"/>
              <a:t>: </a:t>
            </a:r>
            <a:r>
              <a:rPr lang="fr-FR" sz="1050" dirty="0" smtClean="0"/>
              <a:t>Back</a:t>
            </a:r>
            <a:endParaRPr lang="fr-FR" sz="1050" dirty="0"/>
          </a:p>
          <a:p>
            <a:r>
              <a:rPr lang="fr-FR" sz="1050" dirty="0" smtClean="0"/>
              <a:t>8</a:t>
            </a:r>
            <a:r>
              <a:rPr lang="fr-FR" sz="1050" dirty="0"/>
              <a:t>: </a:t>
            </a:r>
            <a:r>
              <a:rPr lang="fr-FR" sz="1050" dirty="0" smtClean="0"/>
              <a:t>exit</a:t>
            </a:r>
            <a:endParaRPr lang="en-US" sz="1050" dirty="0"/>
          </a:p>
        </p:txBody>
      </p:sp>
      <p:cxnSp>
        <p:nvCxnSpPr>
          <p:cNvPr id="14" name="Straight Arrow Connector 13"/>
          <p:cNvCxnSpPr/>
          <p:nvPr/>
        </p:nvCxnSpPr>
        <p:spPr>
          <a:xfrm>
            <a:off x="2492646" y="4477545"/>
            <a:ext cx="1368152" cy="4409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3958452" y="4452139"/>
            <a:ext cx="901580" cy="7770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050" dirty="0" smtClean="0"/>
              <a:t>1</a:t>
            </a:r>
            <a:r>
              <a:rPr lang="fr-FR" sz="1050" dirty="0"/>
              <a:t>: </a:t>
            </a:r>
            <a:r>
              <a:rPr lang="fr-FR" sz="1050" dirty="0" smtClean="0"/>
              <a:t>ln</a:t>
            </a:r>
            <a:endParaRPr lang="fr-FR" sz="1050" dirty="0"/>
          </a:p>
          <a:p>
            <a:r>
              <a:rPr lang="fr-FR" sz="1050" dirty="0" smtClean="0"/>
              <a:t>2</a:t>
            </a:r>
            <a:r>
              <a:rPr lang="fr-FR" sz="1050" dirty="0"/>
              <a:t>: </a:t>
            </a:r>
            <a:r>
              <a:rPr lang="fr-FR" sz="1050" dirty="0" smtClean="0"/>
              <a:t>log10</a:t>
            </a:r>
            <a:endParaRPr lang="fr-FR" sz="1050" dirty="0"/>
          </a:p>
          <a:p>
            <a:r>
              <a:rPr lang="fr-FR" sz="1050" dirty="0" smtClean="0"/>
              <a:t>3</a:t>
            </a:r>
            <a:r>
              <a:rPr lang="fr-FR" sz="1050" dirty="0"/>
              <a:t>: </a:t>
            </a:r>
            <a:r>
              <a:rPr lang="fr-FR" sz="1050" dirty="0" smtClean="0"/>
              <a:t>Back</a:t>
            </a:r>
            <a:endParaRPr lang="fr-FR" sz="1050" dirty="0"/>
          </a:p>
          <a:p>
            <a:r>
              <a:rPr lang="fr-FR" sz="1050" dirty="0" smtClean="0"/>
              <a:t>4</a:t>
            </a:r>
            <a:r>
              <a:rPr lang="fr-FR" sz="1050" dirty="0"/>
              <a:t>: </a:t>
            </a:r>
            <a:r>
              <a:rPr lang="fr-FR" sz="1050" dirty="0" smtClean="0"/>
              <a:t>exit</a:t>
            </a:r>
            <a:endParaRPr lang="en-US" sz="1050" dirty="0"/>
          </a:p>
        </p:txBody>
      </p:sp>
    </p:spTree>
    <p:extLst>
      <p:ext uri="{BB962C8B-B14F-4D97-AF65-F5344CB8AC3E}">
        <p14:creationId xmlns:p14="http://schemas.microsoft.com/office/powerpoint/2010/main" val="96845093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916832"/>
            <a:ext cx="7772400" cy="3960440"/>
          </a:xfrm>
        </p:spPr>
        <p:txBody>
          <a:bodyPr/>
          <a:lstStyle/>
          <a:p>
            <a:endParaRPr lang="en-US" dirty="0"/>
          </a:p>
        </p:txBody>
      </p:sp>
      <p:sp>
        <p:nvSpPr>
          <p:cNvPr id="3" name="Text Placeholder 2"/>
          <p:cNvSpPr>
            <a:spLocks noGrp="1"/>
          </p:cNvSpPr>
          <p:nvPr>
            <p:ph type="body" idx="1"/>
          </p:nvPr>
        </p:nvSpPr>
        <p:spPr>
          <a:xfrm>
            <a:off x="539552" y="476673"/>
            <a:ext cx="7772400" cy="648072"/>
          </a:xfrm>
        </p:spPr>
        <p:txBody>
          <a:bodyPr/>
          <a:lstStyle/>
          <a:p>
            <a:r>
              <a:rPr lang="en-US" dirty="0" err="1" smtClean="0"/>
              <a:t>Conclution</a:t>
            </a:r>
            <a:r>
              <a:rPr lang="en-US" dirty="0" smtClean="0"/>
              <a:t>:</a:t>
            </a:r>
            <a:endParaRPr lang="en-US" dirty="0"/>
          </a:p>
        </p:txBody>
      </p:sp>
    </p:spTree>
    <p:extLst>
      <p:ext uri="{BB962C8B-B14F-4D97-AF65-F5344CB8AC3E}">
        <p14:creationId xmlns:p14="http://schemas.microsoft.com/office/powerpoint/2010/main" val="356001576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1484784"/>
            <a:ext cx="7772400" cy="4284191"/>
          </a:xfrm>
        </p:spPr>
        <p:txBody>
          <a:bodyPr/>
          <a:lstStyle/>
          <a:p>
            <a:r>
              <a:rPr lang="en-US" dirty="0" smtClean="0"/>
              <a:t>THANK YOU</a:t>
            </a:r>
            <a:br>
              <a:rPr lang="en-US" dirty="0" smtClean="0"/>
            </a:br>
            <a:r>
              <a:rPr lang="en-US" dirty="0"/>
              <a:t> </a:t>
            </a:r>
            <a:r>
              <a:rPr lang="en-US" dirty="0" smtClean="0"/>
              <a:t>                     ALL</a:t>
            </a:r>
            <a:endParaRPr lang="en-US" dirty="0"/>
          </a:p>
        </p:txBody>
      </p:sp>
    </p:spTree>
    <p:extLst>
      <p:ext uri="{BB962C8B-B14F-4D97-AF65-F5344CB8AC3E}">
        <p14:creationId xmlns:p14="http://schemas.microsoft.com/office/powerpoint/2010/main" val="4020595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124744"/>
            <a:ext cx="7772400" cy="4968552"/>
          </a:xfrm>
        </p:spPr>
        <p:txBody>
          <a:bodyPr>
            <a:normAutofit/>
          </a:bodyPr>
          <a:lstStyle/>
          <a:p>
            <a:r>
              <a:rPr lang="en-US" sz="1600" dirty="0" smtClean="0"/>
              <a:t>4.</a:t>
            </a:r>
            <a:r>
              <a:rPr lang="en-US" sz="1600" dirty="0"/>
              <a:t> Power </a:t>
            </a:r>
            <a:r>
              <a:rPr lang="en-US" sz="1600" dirty="0" smtClean="0"/>
              <a:t>Functions</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5.</a:t>
            </a:r>
            <a:r>
              <a:rPr lang="en-US" sz="1600" dirty="0"/>
              <a:t> complex </a:t>
            </a:r>
            <a:r>
              <a:rPr lang="en-US" sz="1600" dirty="0" smtClean="0"/>
              <a:t>number</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smtClean="0"/>
              <a:t>6.</a:t>
            </a:r>
            <a:r>
              <a:rPr lang="en-US" sz="1600" dirty="0"/>
              <a:t> </a:t>
            </a:r>
            <a:r>
              <a:rPr lang="en-US" sz="1600" dirty="0" smtClean="0"/>
              <a:t>Matrix</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smtClean="0"/>
              <a:t>7. </a:t>
            </a:r>
            <a:r>
              <a:rPr lang="en-US" sz="1600" dirty="0"/>
              <a:t>add digits</a:t>
            </a:r>
          </a:p>
        </p:txBody>
      </p:sp>
      <p:sp>
        <p:nvSpPr>
          <p:cNvPr id="3" name="Text Placeholder 2"/>
          <p:cNvSpPr>
            <a:spLocks noGrp="1"/>
          </p:cNvSpPr>
          <p:nvPr>
            <p:ph type="body" idx="1"/>
          </p:nvPr>
        </p:nvSpPr>
        <p:spPr>
          <a:xfrm>
            <a:off x="722313" y="332657"/>
            <a:ext cx="7772400" cy="792088"/>
          </a:xfrm>
        </p:spPr>
        <p:txBody>
          <a:bodyPr/>
          <a:lstStyle/>
          <a:p>
            <a:r>
              <a:rPr lang="en-US" dirty="0" smtClean="0"/>
              <a:t>Continue………….</a:t>
            </a:r>
            <a:endParaRPr lang="en-US" dirty="0"/>
          </a:p>
          <a:p>
            <a:endParaRPr lang="en-US" dirty="0"/>
          </a:p>
        </p:txBody>
      </p:sp>
      <p:cxnSp>
        <p:nvCxnSpPr>
          <p:cNvPr id="4" name="Straight Arrow Connector 3"/>
          <p:cNvCxnSpPr/>
          <p:nvPr/>
        </p:nvCxnSpPr>
        <p:spPr>
          <a:xfrm>
            <a:off x="2735796" y="1318321"/>
            <a:ext cx="1368152" cy="28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 name="Rectangle 4"/>
          <p:cNvSpPr/>
          <p:nvPr/>
        </p:nvSpPr>
        <p:spPr>
          <a:xfrm>
            <a:off x="4158201" y="1163081"/>
            <a:ext cx="1008112" cy="8865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200" dirty="0" smtClean="0"/>
              <a:t>1</a:t>
            </a:r>
            <a:r>
              <a:rPr lang="fr-FR" sz="1200" dirty="0"/>
              <a:t>: </a:t>
            </a:r>
            <a:r>
              <a:rPr lang="fr-FR" sz="1200" dirty="0" err="1"/>
              <a:t>pow</a:t>
            </a:r>
            <a:r>
              <a:rPr lang="fr-FR" sz="1200" dirty="0" smtClean="0"/>
              <a:t>()</a:t>
            </a:r>
            <a:endParaRPr lang="fr-FR" sz="1200" dirty="0"/>
          </a:p>
          <a:p>
            <a:r>
              <a:rPr lang="fr-FR" sz="1200" dirty="0" smtClean="0"/>
              <a:t>2</a:t>
            </a:r>
            <a:r>
              <a:rPr lang="fr-FR" sz="1200" dirty="0"/>
              <a:t>: </a:t>
            </a:r>
            <a:r>
              <a:rPr lang="fr-FR" sz="1200" dirty="0" err="1"/>
              <a:t>sqrt</a:t>
            </a:r>
            <a:r>
              <a:rPr lang="fr-FR" sz="1200" dirty="0" smtClean="0"/>
              <a:t>()</a:t>
            </a:r>
            <a:endParaRPr lang="fr-FR" sz="1200" dirty="0"/>
          </a:p>
          <a:p>
            <a:r>
              <a:rPr lang="fr-FR" sz="1200" dirty="0" smtClean="0"/>
              <a:t>3</a:t>
            </a:r>
            <a:r>
              <a:rPr lang="fr-FR" sz="1200" dirty="0"/>
              <a:t>: </a:t>
            </a:r>
            <a:r>
              <a:rPr lang="fr-FR" sz="1200" dirty="0" smtClean="0"/>
              <a:t>Back</a:t>
            </a:r>
            <a:endParaRPr lang="fr-FR" sz="1200" dirty="0"/>
          </a:p>
          <a:p>
            <a:r>
              <a:rPr lang="fr-FR" sz="1200" dirty="0" smtClean="0"/>
              <a:t>4</a:t>
            </a:r>
            <a:r>
              <a:rPr lang="fr-FR" sz="1200" dirty="0"/>
              <a:t>: </a:t>
            </a:r>
            <a:r>
              <a:rPr lang="fr-FR" sz="1200" dirty="0" smtClean="0"/>
              <a:t>exit</a:t>
            </a:r>
            <a:endParaRPr lang="en-US" sz="1200" dirty="0"/>
          </a:p>
        </p:txBody>
      </p:sp>
      <p:cxnSp>
        <p:nvCxnSpPr>
          <p:cNvPr id="6" name="Straight Arrow Connector 5"/>
          <p:cNvCxnSpPr/>
          <p:nvPr/>
        </p:nvCxnSpPr>
        <p:spPr>
          <a:xfrm>
            <a:off x="2699792" y="2276872"/>
            <a:ext cx="1368152" cy="28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4103948" y="2276872"/>
            <a:ext cx="1369139" cy="10317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000" dirty="0" smtClean="0"/>
              <a:t>1</a:t>
            </a:r>
            <a:r>
              <a:rPr lang="fr-FR" sz="1000" dirty="0"/>
              <a:t>. </a:t>
            </a:r>
            <a:r>
              <a:rPr lang="fr-FR" sz="1000" dirty="0" smtClean="0"/>
              <a:t>ADDITION</a:t>
            </a:r>
            <a:endParaRPr lang="fr-FR" sz="1000" dirty="0"/>
          </a:p>
          <a:p>
            <a:r>
              <a:rPr lang="fr-FR" sz="1000" dirty="0" smtClean="0"/>
              <a:t>2.SUBTRACTION</a:t>
            </a:r>
            <a:endParaRPr lang="fr-FR" sz="1000" dirty="0"/>
          </a:p>
          <a:p>
            <a:r>
              <a:rPr lang="fr-FR" sz="1000" dirty="0" smtClean="0"/>
              <a:t>3</a:t>
            </a:r>
            <a:r>
              <a:rPr lang="fr-FR" sz="1000" dirty="0"/>
              <a:t>. </a:t>
            </a:r>
            <a:r>
              <a:rPr lang="fr-FR" sz="1000" dirty="0" smtClean="0"/>
              <a:t>MULTIPLICATION</a:t>
            </a:r>
            <a:endParaRPr lang="fr-FR" sz="1000" dirty="0"/>
          </a:p>
          <a:p>
            <a:r>
              <a:rPr lang="fr-FR" sz="1000" dirty="0" smtClean="0"/>
              <a:t>4</a:t>
            </a:r>
            <a:r>
              <a:rPr lang="fr-FR" sz="1000" dirty="0"/>
              <a:t>. </a:t>
            </a:r>
            <a:r>
              <a:rPr lang="fr-FR" sz="1000" dirty="0" smtClean="0"/>
              <a:t>DIVISION</a:t>
            </a:r>
            <a:endParaRPr lang="fr-FR" sz="1000" dirty="0"/>
          </a:p>
          <a:p>
            <a:r>
              <a:rPr lang="fr-FR" sz="1000" dirty="0" smtClean="0"/>
              <a:t>5</a:t>
            </a:r>
            <a:r>
              <a:rPr lang="fr-FR" sz="1000" dirty="0"/>
              <a:t>. </a:t>
            </a:r>
            <a:r>
              <a:rPr lang="fr-FR" sz="1000" dirty="0" smtClean="0"/>
              <a:t>Back</a:t>
            </a:r>
            <a:endParaRPr lang="fr-FR" sz="1000" dirty="0"/>
          </a:p>
          <a:p>
            <a:r>
              <a:rPr lang="fr-FR" sz="1000" dirty="0" smtClean="0"/>
              <a:t>6</a:t>
            </a:r>
            <a:r>
              <a:rPr lang="fr-FR" sz="1000" dirty="0"/>
              <a:t>. </a:t>
            </a:r>
            <a:r>
              <a:rPr lang="fr-FR" sz="1000" dirty="0" smtClean="0"/>
              <a:t>Exit</a:t>
            </a:r>
            <a:endParaRPr lang="en-US" sz="1000" dirty="0"/>
          </a:p>
        </p:txBody>
      </p:sp>
      <p:cxnSp>
        <p:nvCxnSpPr>
          <p:cNvPr id="8" name="Straight Arrow Connector 7"/>
          <p:cNvCxnSpPr/>
          <p:nvPr/>
        </p:nvCxnSpPr>
        <p:spPr>
          <a:xfrm>
            <a:off x="1691680" y="3501008"/>
            <a:ext cx="1368152" cy="28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3059832" y="3429000"/>
            <a:ext cx="2605108" cy="10801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1</a:t>
            </a:r>
            <a:r>
              <a:rPr lang="en-US" sz="1100" dirty="0"/>
              <a:t>. Sum of 1st and 2nd </a:t>
            </a:r>
            <a:r>
              <a:rPr lang="en-US" sz="1100" dirty="0" smtClean="0"/>
              <a:t>matrix</a:t>
            </a:r>
            <a:endParaRPr lang="en-US" sz="1100" dirty="0"/>
          </a:p>
          <a:p>
            <a:r>
              <a:rPr lang="en-US" sz="1100" dirty="0" smtClean="0"/>
              <a:t>2</a:t>
            </a:r>
            <a:r>
              <a:rPr lang="en-US" sz="1100" dirty="0"/>
              <a:t>. Difference of 1st and 2nd </a:t>
            </a:r>
            <a:r>
              <a:rPr lang="en-US" sz="1100" dirty="0" smtClean="0"/>
              <a:t>matrix</a:t>
            </a:r>
            <a:endParaRPr lang="en-US" sz="1100" dirty="0"/>
          </a:p>
          <a:p>
            <a:r>
              <a:rPr lang="en-US" sz="1100" dirty="0" smtClean="0"/>
              <a:t>3</a:t>
            </a:r>
            <a:r>
              <a:rPr lang="en-US" sz="1100" dirty="0"/>
              <a:t>. Transpose of both 1st and 2nd </a:t>
            </a:r>
            <a:r>
              <a:rPr lang="en-US" sz="1100" dirty="0" smtClean="0"/>
              <a:t>matrix</a:t>
            </a:r>
            <a:endParaRPr lang="en-US" sz="1100" dirty="0"/>
          </a:p>
          <a:p>
            <a:r>
              <a:rPr lang="en-US" sz="1100" dirty="0" smtClean="0"/>
              <a:t>4</a:t>
            </a:r>
            <a:r>
              <a:rPr lang="en-US" sz="1100" dirty="0"/>
              <a:t>. </a:t>
            </a:r>
            <a:r>
              <a:rPr lang="en-US" sz="1100" dirty="0" smtClean="0"/>
              <a:t>multiplication </a:t>
            </a:r>
            <a:r>
              <a:rPr lang="en-US" sz="1100" dirty="0"/>
              <a:t>of 1st and 2nd </a:t>
            </a:r>
            <a:r>
              <a:rPr lang="en-US" sz="1100" dirty="0" smtClean="0"/>
              <a:t>matrix</a:t>
            </a:r>
            <a:endParaRPr lang="en-US" sz="1100" dirty="0"/>
          </a:p>
          <a:p>
            <a:r>
              <a:rPr lang="en-US" sz="1100" dirty="0" smtClean="0"/>
              <a:t>5</a:t>
            </a:r>
            <a:r>
              <a:rPr lang="en-US" sz="1100" dirty="0"/>
              <a:t>. </a:t>
            </a:r>
            <a:r>
              <a:rPr lang="en-US" sz="1100" dirty="0" smtClean="0"/>
              <a:t>Back</a:t>
            </a:r>
            <a:endParaRPr lang="en-US" sz="1100" dirty="0"/>
          </a:p>
          <a:p>
            <a:r>
              <a:rPr lang="en-US" sz="1100" dirty="0" smtClean="0"/>
              <a:t>6</a:t>
            </a:r>
            <a:r>
              <a:rPr lang="en-US" sz="1100" dirty="0"/>
              <a:t>. </a:t>
            </a:r>
            <a:r>
              <a:rPr lang="en-US" sz="1100" dirty="0" smtClean="0"/>
              <a:t>Exit</a:t>
            </a:r>
            <a:endParaRPr lang="en-US" sz="1100" dirty="0"/>
          </a:p>
        </p:txBody>
      </p:sp>
      <p:cxnSp>
        <p:nvCxnSpPr>
          <p:cNvPr id="10" name="Straight Arrow Connector 9"/>
          <p:cNvCxnSpPr/>
          <p:nvPr/>
        </p:nvCxnSpPr>
        <p:spPr>
          <a:xfrm>
            <a:off x="2051720" y="4725144"/>
            <a:ext cx="1368152" cy="28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Rectangle 10"/>
          <p:cNvSpPr/>
          <p:nvPr/>
        </p:nvSpPr>
        <p:spPr>
          <a:xfrm>
            <a:off x="3430232" y="4689140"/>
            <a:ext cx="1008112" cy="648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200" dirty="0"/>
              <a:t>1. </a:t>
            </a:r>
            <a:r>
              <a:rPr lang="fr-FR" sz="1200" dirty="0" err="1"/>
              <a:t>Add</a:t>
            </a:r>
            <a:r>
              <a:rPr lang="fr-FR" sz="1200" dirty="0"/>
              <a:t> digits </a:t>
            </a:r>
            <a:r>
              <a:rPr lang="fr-FR" sz="1200" dirty="0" smtClean="0"/>
              <a:t>2.Back</a:t>
            </a:r>
            <a:endParaRPr lang="fr-FR" sz="1200" dirty="0"/>
          </a:p>
          <a:p>
            <a:r>
              <a:rPr lang="fr-FR" sz="1200" dirty="0" smtClean="0"/>
              <a:t>3.Exit</a:t>
            </a:r>
            <a:endParaRPr lang="en-US" sz="1200" dirty="0"/>
          </a:p>
        </p:txBody>
      </p:sp>
    </p:spTree>
    <p:extLst>
      <p:ext uri="{BB962C8B-B14F-4D97-AF65-F5344CB8AC3E}">
        <p14:creationId xmlns:p14="http://schemas.microsoft.com/office/powerpoint/2010/main" val="2736541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124744"/>
            <a:ext cx="7772400" cy="4644231"/>
          </a:xfrm>
        </p:spPr>
        <p:txBody>
          <a:bodyPr>
            <a:normAutofit/>
          </a:bodyPr>
          <a:lstStyle/>
          <a:p>
            <a:r>
              <a:rPr lang="en-US" sz="1400" dirty="0" smtClean="0"/>
              <a:t>8.</a:t>
            </a:r>
            <a:r>
              <a:rPr lang="en-US" sz="1400" dirty="0"/>
              <a:t> n! </a:t>
            </a:r>
            <a:r>
              <a:rPr lang="en-US" sz="1400" dirty="0" smtClean="0"/>
              <a:t/>
            </a:r>
            <a:br>
              <a:rPr lang="en-US" sz="1400" dirty="0" smtClean="0"/>
            </a:br>
            <a:r>
              <a:rPr lang="en-US" sz="1400" dirty="0"/>
              <a:t/>
            </a:r>
            <a:br>
              <a:rPr lang="en-US" sz="1400" dirty="0"/>
            </a:br>
            <a:r>
              <a:rPr lang="en-US" sz="1400" dirty="0" smtClean="0"/>
              <a:t/>
            </a:r>
            <a:br>
              <a:rPr lang="en-US" sz="1400" dirty="0" smtClean="0"/>
            </a:br>
            <a:r>
              <a:rPr lang="en-US" sz="1400" dirty="0" smtClean="0"/>
              <a:t/>
            </a:r>
            <a:br>
              <a:rPr lang="en-US" sz="1400" dirty="0" smtClean="0"/>
            </a:br>
            <a:r>
              <a:rPr lang="en-US" sz="1400" dirty="0" smtClean="0"/>
              <a:t>9.</a:t>
            </a:r>
            <a:r>
              <a:rPr lang="en-US" sz="1400" cap="none" dirty="0"/>
              <a:t> </a:t>
            </a:r>
            <a:r>
              <a:rPr lang="en-US" sz="1400" cap="none" dirty="0" err="1"/>
              <a:t>nCr</a:t>
            </a:r>
            <a:r>
              <a:rPr lang="en-US" sz="1400" dirty="0"/>
              <a:t> &amp; </a:t>
            </a:r>
            <a:r>
              <a:rPr lang="en-US" sz="1400" cap="none" dirty="0" err="1" smtClean="0"/>
              <a:t>n</a:t>
            </a:r>
            <a:r>
              <a:rPr lang="en-US" sz="1400" dirty="0" err="1" smtClean="0"/>
              <a:t>p</a:t>
            </a:r>
            <a:r>
              <a:rPr lang="en-US" sz="1400" cap="none" dirty="0" err="1" smtClean="0"/>
              <a:t>r</a:t>
            </a:r>
            <a:r>
              <a:rPr lang="en-US" sz="1400" cap="none" dirty="0" smtClean="0"/>
              <a:t/>
            </a:r>
            <a:br>
              <a:rPr lang="en-US" sz="1400" cap="none" dirty="0" smtClean="0"/>
            </a:br>
            <a:r>
              <a:rPr lang="en-US" sz="1400" cap="none" dirty="0"/>
              <a:t/>
            </a:r>
            <a:br>
              <a:rPr lang="en-US" sz="1400" cap="none" dirty="0"/>
            </a:br>
            <a:r>
              <a:rPr lang="en-US" sz="1400" cap="none" dirty="0" smtClean="0"/>
              <a:t/>
            </a:r>
            <a:br>
              <a:rPr lang="en-US" sz="1400" cap="none" dirty="0" smtClean="0"/>
            </a:br>
            <a:r>
              <a:rPr lang="en-US" sz="1400" cap="none" dirty="0"/>
              <a:t/>
            </a:r>
            <a:br>
              <a:rPr lang="en-US" sz="1400" cap="none" dirty="0"/>
            </a:br>
            <a:r>
              <a:rPr lang="en-US" sz="1400" cap="none" dirty="0" smtClean="0"/>
              <a:t>10.</a:t>
            </a:r>
            <a:r>
              <a:rPr lang="en-US" sz="1400" dirty="0"/>
              <a:t> area calculate</a:t>
            </a:r>
          </a:p>
        </p:txBody>
      </p:sp>
      <p:sp>
        <p:nvSpPr>
          <p:cNvPr id="3" name="Text Placeholder 2"/>
          <p:cNvSpPr>
            <a:spLocks noGrp="1"/>
          </p:cNvSpPr>
          <p:nvPr>
            <p:ph type="body" idx="1"/>
          </p:nvPr>
        </p:nvSpPr>
        <p:spPr>
          <a:xfrm>
            <a:off x="683568" y="620688"/>
            <a:ext cx="7772400" cy="432048"/>
          </a:xfrm>
        </p:spPr>
        <p:txBody>
          <a:bodyPr/>
          <a:lstStyle/>
          <a:p>
            <a:r>
              <a:rPr lang="en-US" dirty="0" smtClean="0"/>
              <a:t>Continue………….</a:t>
            </a:r>
            <a:endParaRPr lang="en-US" dirty="0"/>
          </a:p>
        </p:txBody>
      </p:sp>
      <p:cxnSp>
        <p:nvCxnSpPr>
          <p:cNvPr id="4" name="Straight Arrow Connector 3"/>
          <p:cNvCxnSpPr/>
          <p:nvPr/>
        </p:nvCxnSpPr>
        <p:spPr>
          <a:xfrm>
            <a:off x="1259632" y="1268760"/>
            <a:ext cx="1368152" cy="28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 name="Rectangle 4"/>
          <p:cNvSpPr/>
          <p:nvPr/>
        </p:nvSpPr>
        <p:spPr>
          <a:xfrm>
            <a:off x="2724448" y="1232756"/>
            <a:ext cx="1008112" cy="648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200" dirty="0" smtClean="0"/>
              <a:t>1.n!</a:t>
            </a:r>
          </a:p>
          <a:p>
            <a:r>
              <a:rPr lang="fr-FR" sz="1200" dirty="0" smtClean="0"/>
              <a:t>2.Back</a:t>
            </a:r>
            <a:endParaRPr lang="fr-FR" sz="1200" dirty="0"/>
          </a:p>
          <a:p>
            <a:r>
              <a:rPr lang="fr-FR" sz="1200" dirty="0" smtClean="0"/>
              <a:t>3.Exit</a:t>
            </a:r>
            <a:endParaRPr lang="en-US" sz="1200" dirty="0"/>
          </a:p>
        </p:txBody>
      </p:sp>
      <p:cxnSp>
        <p:nvCxnSpPr>
          <p:cNvPr id="6" name="Straight Arrow Connector 5"/>
          <p:cNvCxnSpPr/>
          <p:nvPr/>
        </p:nvCxnSpPr>
        <p:spPr>
          <a:xfrm>
            <a:off x="1763688" y="2132856"/>
            <a:ext cx="1368152" cy="28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3141699" y="1996236"/>
            <a:ext cx="854237" cy="856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400" dirty="0" smtClean="0"/>
              <a:t>1.nCr </a:t>
            </a:r>
          </a:p>
          <a:p>
            <a:r>
              <a:rPr lang="fr-FR" sz="1400" dirty="0" smtClean="0"/>
              <a:t>2.nPr</a:t>
            </a:r>
          </a:p>
          <a:p>
            <a:r>
              <a:rPr lang="fr-FR" sz="1400" dirty="0" smtClean="0"/>
              <a:t>3.Back</a:t>
            </a:r>
            <a:endParaRPr lang="fr-FR" sz="1400" dirty="0"/>
          </a:p>
          <a:p>
            <a:r>
              <a:rPr lang="fr-FR" sz="1400" dirty="0" smtClean="0"/>
              <a:t>4.Exit</a:t>
            </a:r>
            <a:endParaRPr lang="en-US" sz="1400" dirty="0"/>
          </a:p>
        </p:txBody>
      </p:sp>
      <p:cxnSp>
        <p:nvCxnSpPr>
          <p:cNvPr id="8" name="Straight Arrow Connector 7"/>
          <p:cNvCxnSpPr/>
          <p:nvPr/>
        </p:nvCxnSpPr>
        <p:spPr>
          <a:xfrm>
            <a:off x="2367369" y="3011746"/>
            <a:ext cx="1368152" cy="28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3735521" y="3006569"/>
            <a:ext cx="2789577" cy="33730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400" dirty="0" smtClean="0"/>
              <a:t>1</a:t>
            </a:r>
            <a:r>
              <a:rPr lang="fr-FR" sz="1400" dirty="0"/>
              <a:t>: </a:t>
            </a:r>
            <a:r>
              <a:rPr lang="fr-FR" sz="1400" dirty="0" smtClean="0"/>
              <a:t>triangle</a:t>
            </a:r>
            <a:endParaRPr lang="fr-FR" sz="1400" dirty="0"/>
          </a:p>
          <a:p>
            <a:r>
              <a:rPr lang="fr-FR" sz="1400" dirty="0" smtClean="0"/>
              <a:t>2</a:t>
            </a:r>
            <a:r>
              <a:rPr lang="fr-FR" sz="1400" dirty="0"/>
              <a:t>: </a:t>
            </a:r>
            <a:r>
              <a:rPr lang="fr-FR" sz="1400" dirty="0" smtClean="0"/>
              <a:t>rectangle</a:t>
            </a:r>
            <a:endParaRPr lang="fr-FR" sz="1400" dirty="0"/>
          </a:p>
          <a:p>
            <a:r>
              <a:rPr lang="fr-FR" sz="1400" dirty="0" smtClean="0"/>
              <a:t>3</a:t>
            </a:r>
            <a:r>
              <a:rPr lang="fr-FR" sz="1400" dirty="0"/>
              <a:t>: </a:t>
            </a:r>
            <a:r>
              <a:rPr lang="fr-FR" sz="1400" dirty="0" err="1" smtClean="0"/>
              <a:t>trapezoid</a:t>
            </a:r>
            <a:endParaRPr lang="fr-FR" sz="1400" dirty="0"/>
          </a:p>
          <a:p>
            <a:r>
              <a:rPr lang="fr-FR" sz="1400" dirty="0" smtClean="0"/>
              <a:t>4</a:t>
            </a:r>
            <a:r>
              <a:rPr lang="fr-FR" sz="1400" dirty="0"/>
              <a:t>: </a:t>
            </a:r>
            <a:r>
              <a:rPr lang="fr-FR" sz="1400" dirty="0" smtClean="0"/>
              <a:t>ellipse</a:t>
            </a:r>
            <a:endParaRPr lang="fr-FR" sz="1400" dirty="0"/>
          </a:p>
          <a:p>
            <a:r>
              <a:rPr lang="fr-FR" sz="1400" dirty="0" smtClean="0"/>
              <a:t>5</a:t>
            </a:r>
            <a:r>
              <a:rPr lang="fr-FR" sz="1400" dirty="0"/>
              <a:t>: </a:t>
            </a:r>
            <a:r>
              <a:rPr lang="fr-FR" sz="1400" dirty="0" smtClean="0"/>
              <a:t>square</a:t>
            </a:r>
            <a:endParaRPr lang="fr-FR" sz="1400" dirty="0"/>
          </a:p>
          <a:p>
            <a:r>
              <a:rPr lang="fr-FR" sz="1400" dirty="0" smtClean="0"/>
              <a:t>6</a:t>
            </a:r>
            <a:r>
              <a:rPr lang="fr-FR" sz="1400" dirty="0"/>
              <a:t>: </a:t>
            </a:r>
            <a:r>
              <a:rPr lang="fr-FR" sz="1400" dirty="0" err="1" smtClean="0"/>
              <a:t>parallelogram</a:t>
            </a:r>
            <a:endParaRPr lang="fr-FR" sz="1400" dirty="0"/>
          </a:p>
          <a:p>
            <a:r>
              <a:rPr lang="fr-FR" sz="1400" dirty="0" smtClean="0"/>
              <a:t>7</a:t>
            </a:r>
            <a:r>
              <a:rPr lang="fr-FR" sz="1400" dirty="0"/>
              <a:t>: </a:t>
            </a:r>
            <a:r>
              <a:rPr lang="fr-FR" sz="1400" dirty="0" err="1" smtClean="0"/>
              <a:t>circle</a:t>
            </a:r>
            <a:endParaRPr lang="fr-FR" sz="1400" dirty="0"/>
          </a:p>
          <a:p>
            <a:r>
              <a:rPr lang="fr-FR" sz="1400" dirty="0" smtClean="0"/>
              <a:t>8</a:t>
            </a:r>
            <a:r>
              <a:rPr lang="fr-FR" sz="1400" dirty="0"/>
              <a:t>: </a:t>
            </a:r>
            <a:r>
              <a:rPr lang="fr-FR" sz="1400" dirty="0" err="1" smtClean="0"/>
              <a:t>sector</a:t>
            </a:r>
            <a:endParaRPr lang="fr-FR" sz="1400" dirty="0"/>
          </a:p>
          <a:p>
            <a:r>
              <a:rPr lang="fr-FR" sz="1400" dirty="0" smtClean="0"/>
              <a:t>9</a:t>
            </a:r>
            <a:r>
              <a:rPr lang="fr-FR" sz="1400" dirty="0"/>
              <a:t>: </a:t>
            </a:r>
            <a:r>
              <a:rPr lang="fr-FR" sz="1400" dirty="0" smtClean="0"/>
              <a:t>cube</a:t>
            </a:r>
            <a:endParaRPr lang="fr-FR" sz="1400" dirty="0"/>
          </a:p>
          <a:p>
            <a:r>
              <a:rPr lang="fr-FR" sz="1400" dirty="0" smtClean="0"/>
              <a:t>10</a:t>
            </a:r>
            <a:r>
              <a:rPr lang="fr-FR" sz="1400" dirty="0"/>
              <a:t>: </a:t>
            </a:r>
            <a:r>
              <a:rPr lang="fr-FR" sz="1400" dirty="0" err="1" smtClean="0"/>
              <a:t>sphere</a:t>
            </a:r>
            <a:endParaRPr lang="fr-FR" sz="1400" dirty="0"/>
          </a:p>
          <a:p>
            <a:r>
              <a:rPr lang="fr-FR" sz="1400" dirty="0" smtClean="0"/>
              <a:t>11</a:t>
            </a:r>
            <a:r>
              <a:rPr lang="fr-FR" sz="1400" dirty="0"/>
              <a:t>: </a:t>
            </a:r>
            <a:r>
              <a:rPr lang="fr-FR" sz="1400" dirty="0" err="1" smtClean="0"/>
              <a:t>cone</a:t>
            </a:r>
            <a:endParaRPr lang="fr-FR" sz="1400" dirty="0"/>
          </a:p>
          <a:p>
            <a:r>
              <a:rPr lang="fr-FR" sz="1400" dirty="0" smtClean="0"/>
              <a:t>12</a:t>
            </a:r>
            <a:r>
              <a:rPr lang="fr-FR" sz="1400" dirty="0"/>
              <a:t>: </a:t>
            </a:r>
            <a:r>
              <a:rPr lang="fr-FR" sz="1400" dirty="0" smtClean="0"/>
              <a:t>torus</a:t>
            </a:r>
            <a:endParaRPr lang="fr-FR" sz="1400" dirty="0"/>
          </a:p>
          <a:p>
            <a:r>
              <a:rPr lang="fr-FR" sz="1400" dirty="0" smtClean="0"/>
              <a:t>13</a:t>
            </a:r>
            <a:r>
              <a:rPr lang="fr-FR" sz="1400" dirty="0"/>
              <a:t>: </a:t>
            </a:r>
            <a:r>
              <a:rPr lang="fr-FR" sz="1400" dirty="0" smtClean="0"/>
              <a:t>Back</a:t>
            </a:r>
            <a:endParaRPr lang="fr-FR" sz="1400" dirty="0"/>
          </a:p>
          <a:p>
            <a:r>
              <a:rPr lang="fr-FR" sz="1400" dirty="0" smtClean="0"/>
              <a:t>14</a:t>
            </a:r>
            <a:r>
              <a:rPr lang="fr-FR" sz="1400" dirty="0"/>
              <a:t>: </a:t>
            </a:r>
            <a:r>
              <a:rPr lang="fr-FR" sz="1400" dirty="0" smtClean="0"/>
              <a:t>exit</a:t>
            </a:r>
            <a:endParaRPr lang="en-US" sz="1400" dirty="0"/>
          </a:p>
        </p:txBody>
      </p:sp>
    </p:spTree>
    <p:extLst>
      <p:ext uri="{BB962C8B-B14F-4D97-AF65-F5344CB8AC3E}">
        <p14:creationId xmlns:p14="http://schemas.microsoft.com/office/powerpoint/2010/main" val="3579926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340768"/>
            <a:ext cx="7772400" cy="4536504"/>
          </a:xfrm>
        </p:spPr>
        <p:txBody>
          <a:bodyPr>
            <a:normAutofit/>
          </a:bodyPr>
          <a:lstStyle/>
          <a:p>
            <a:r>
              <a:rPr lang="en-US" sz="1400" dirty="0" smtClean="0"/>
              <a:t>11.</a:t>
            </a:r>
            <a:r>
              <a:rPr lang="en-US" sz="1400" dirty="0"/>
              <a:t> summation different type of </a:t>
            </a:r>
            <a:r>
              <a:rPr lang="en-US" sz="1400" dirty="0" smtClean="0"/>
              <a:t>series</a:t>
            </a:r>
            <a:br>
              <a:rPr lang="en-US" sz="1400" dirty="0" smtClean="0"/>
            </a:br>
            <a:r>
              <a:rPr lang="en-US" sz="1400" dirty="0"/>
              <a:t/>
            </a:r>
            <a:br>
              <a:rPr lang="en-US" sz="1400" dirty="0"/>
            </a:br>
            <a:r>
              <a:rPr lang="en-US" sz="1400" dirty="0" smtClean="0"/>
              <a:t/>
            </a:r>
            <a:br>
              <a:rPr lang="en-US" sz="1400" dirty="0" smtClean="0"/>
            </a:br>
            <a:r>
              <a:rPr lang="en-US" sz="1400" dirty="0"/>
              <a:t/>
            </a:r>
            <a:br>
              <a:rPr lang="en-US" sz="1400" dirty="0"/>
            </a:br>
            <a:r>
              <a:rPr lang="en-US" sz="1400" dirty="0" smtClean="0"/>
              <a:t/>
            </a:r>
            <a:br>
              <a:rPr lang="en-US" sz="1400" dirty="0" smtClean="0"/>
            </a:br>
            <a:r>
              <a:rPr lang="en-US" sz="1400" dirty="0" smtClean="0"/>
              <a:t>12.</a:t>
            </a:r>
            <a:r>
              <a:rPr lang="en-US" sz="1400" dirty="0"/>
              <a:t> average the </a:t>
            </a:r>
            <a:r>
              <a:rPr lang="en-US" sz="1400" dirty="0" smtClean="0"/>
              <a:t>numbers</a:t>
            </a:r>
            <a:br>
              <a:rPr lang="en-US" sz="1400" dirty="0" smtClean="0"/>
            </a:br>
            <a:r>
              <a:rPr lang="en-US" sz="1400" dirty="0"/>
              <a:t/>
            </a:r>
            <a:br>
              <a:rPr lang="en-US" sz="1400" dirty="0"/>
            </a:br>
            <a:r>
              <a:rPr lang="en-US" sz="1400" dirty="0" smtClean="0"/>
              <a:t/>
            </a:r>
            <a:br>
              <a:rPr lang="en-US" sz="1400" dirty="0" smtClean="0"/>
            </a:br>
            <a:r>
              <a:rPr lang="en-US" sz="1400" dirty="0" smtClean="0"/>
              <a:t>13.</a:t>
            </a:r>
            <a:r>
              <a:rPr lang="en-US" sz="1400" dirty="0"/>
              <a:t> percentage the </a:t>
            </a:r>
            <a:r>
              <a:rPr lang="en-US" sz="1400" dirty="0" smtClean="0"/>
              <a:t>number</a:t>
            </a:r>
            <a:br>
              <a:rPr lang="en-US" sz="1400" dirty="0" smtClean="0"/>
            </a:br>
            <a:r>
              <a:rPr lang="en-US" sz="1400" dirty="0"/>
              <a:t/>
            </a:r>
            <a:br>
              <a:rPr lang="en-US" sz="1400" dirty="0"/>
            </a:br>
            <a:r>
              <a:rPr lang="en-US" sz="1400" dirty="0" smtClean="0"/>
              <a:t/>
            </a:r>
            <a:br>
              <a:rPr lang="en-US" sz="1400" dirty="0" smtClean="0"/>
            </a:br>
            <a:r>
              <a:rPr lang="en-US" sz="1400" dirty="0"/>
              <a:t/>
            </a:r>
            <a:br>
              <a:rPr lang="en-US" sz="1400" dirty="0"/>
            </a:br>
            <a:r>
              <a:rPr lang="en-US" sz="1400" dirty="0" smtClean="0"/>
              <a:t/>
            </a:r>
            <a:br>
              <a:rPr lang="en-US" sz="1400" dirty="0" smtClean="0"/>
            </a:br>
            <a:r>
              <a:rPr lang="en-US" sz="1400" dirty="0"/>
              <a:t/>
            </a:r>
            <a:br>
              <a:rPr lang="en-US" sz="1400" dirty="0"/>
            </a:br>
            <a:r>
              <a:rPr lang="en-US" sz="1400" dirty="0" smtClean="0"/>
              <a:t>14.</a:t>
            </a:r>
            <a:r>
              <a:rPr lang="en-US" sz="1400" dirty="0"/>
              <a:t> check the prime number</a:t>
            </a:r>
          </a:p>
        </p:txBody>
      </p:sp>
      <p:sp>
        <p:nvSpPr>
          <p:cNvPr id="3" name="Text Placeholder 2"/>
          <p:cNvSpPr>
            <a:spLocks noGrp="1"/>
          </p:cNvSpPr>
          <p:nvPr>
            <p:ph type="body" idx="1"/>
          </p:nvPr>
        </p:nvSpPr>
        <p:spPr>
          <a:xfrm>
            <a:off x="539552" y="332657"/>
            <a:ext cx="7772400" cy="864096"/>
          </a:xfrm>
        </p:spPr>
        <p:txBody>
          <a:bodyPr/>
          <a:lstStyle/>
          <a:p>
            <a:r>
              <a:rPr lang="en-US" dirty="0" smtClean="0"/>
              <a:t>Continue………</a:t>
            </a:r>
            <a:endParaRPr lang="en-US" dirty="0"/>
          </a:p>
        </p:txBody>
      </p:sp>
      <p:cxnSp>
        <p:nvCxnSpPr>
          <p:cNvPr id="4" name="Straight Arrow Connector 3"/>
          <p:cNvCxnSpPr/>
          <p:nvPr/>
        </p:nvCxnSpPr>
        <p:spPr>
          <a:xfrm>
            <a:off x="3923928" y="1484784"/>
            <a:ext cx="1008112" cy="21602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4932040" y="1340767"/>
            <a:ext cx="2880320" cy="12241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400" dirty="0" smtClean="0"/>
              <a:t>1</a:t>
            </a:r>
            <a:r>
              <a:rPr lang="fr-FR" sz="1400" dirty="0"/>
              <a:t>: </a:t>
            </a:r>
            <a:r>
              <a:rPr lang="fr-FR" sz="1400" dirty="0" err="1"/>
              <a:t>Harmonic</a:t>
            </a:r>
            <a:r>
              <a:rPr lang="fr-FR" sz="1400" dirty="0"/>
              <a:t> </a:t>
            </a:r>
            <a:r>
              <a:rPr lang="fr-FR" sz="1400" dirty="0" smtClean="0"/>
              <a:t>Progression(H.P)</a:t>
            </a:r>
            <a:r>
              <a:rPr lang="fr-FR" sz="1400" dirty="0" err="1" smtClean="0"/>
              <a:t>series</a:t>
            </a:r>
            <a:endParaRPr lang="fr-FR" sz="1400" dirty="0"/>
          </a:p>
          <a:p>
            <a:r>
              <a:rPr lang="fr-FR" sz="1400" dirty="0" smtClean="0"/>
              <a:t>2</a:t>
            </a:r>
            <a:r>
              <a:rPr lang="fr-FR" sz="1400" dirty="0"/>
              <a:t>: </a:t>
            </a:r>
            <a:r>
              <a:rPr lang="fr-FR" sz="1400" dirty="0" err="1"/>
              <a:t>Geometric</a:t>
            </a:r>
            <a:r>
              <a:rPr lang="fr-FR" sz="1400" dirty="0"/>
              <a:t> </a:t>
            </a:r>
            <a:r>
              <a:rPr lang="fr-FR" sz="1400" dirty="0" smtClean="0"/>
              <a:t>Progression(G.P)</a:t>
            </a:r>
            <a:r>
              <a:rPr lang="fr-FR" sz="1400" dirty="0" err="1" smtClean="0"/>
              <a:t>series</a:t>
            </a:r>
            <a:endParaRPr lang="fr-FR" sz="1400" dirty="0"/>
          </a:p>
          <a:p>
            <a:r>
              <a:rPr lang="fr-FR" sz="1400" dirty="0" smtClean="0"/>
              <a:t>3</a:t>
            </a:r>
            <a:r>
              <a:rPr lang="fr-FR" sz="1400" dirty="0"/>
              <a:t>: </a:t>
            </a:r>
            <a:r>
              <a:rPr lang="fr-FR" sz="1400" dirty="0" err="1"/>
              <a:t>Arithmetic</a:t>
            </a:r>
            <a:r>
              <a:rPr lang="fr-FR" sz="1400" dirty="0"/>
              <a:t> </a:t>
            </a:r>
            <a:r>
              <a:rPr lang="fr-FR" sz="1400" dirty="0" smtClean="0"/>
              <a:t>Progression(A.P)</a:t>
            </a:r>
            <a:r>
              <a:rPr lang="fr-FR" sz="1400" dirty="0" err="1" smtClean="0"/>
              <a:t>series</a:t>
            </a:r>
            <a:endParaRPr lang="fr-FR" sz="1400" dirty="0"/>
          </a:p>
          <a:p>
            <a:r>
              <a:rPr lang="fr-FR" sz="1400" dirty="0" smtClean="0"/>
              <a:t>4</a:t>
            </a:r>
            <a:r>
              <a:rPr lang="fr-FR" sz="1400" dirty="0"/>
              <a:t>: </a:t>
            </a:r>
            <a:r>
              <a:rPr lang="fr-FR" sz="1400" dirty="0" smtClean="0"/>
              <a:t>Back</a:t>
            </a:r>
            <a:endParaRPr lang="fr-FR" sz="1400" dirty="0"/>
          </a:p>
          <a:p>
            <a:r>
              <a:rPr lang="fr-FR" sz="1400" dirty="0" smtClean="0"/>
              <a:t>5</a:t>
            </a:r>
            <a:r>
              <a:rPr lang="fr-FR" sz="1400" dirty="0"/>
              <a:t>: </a:t>
            </a:r>
            <a:r>
              <a:rPr lang="fr-FR" sz="1400" dirty="0" smtClean="0"/>
              <a:t>exit</a:t>
            </a:r>
            <a:endParaRPr lang="en-US" sz="1400" dirty="0"/>
          </a:p>
        </p:txBody>
      </p:sp>
      <p:cxnSp>
        <p:nvCxnSpPr>
          <p:cNvPr id="7" name="Straight Arrow Connector 6"/>
          <p:cNvCxnSpPr/>
          <p:nvPr/>
        </p:nvCxnSpPr>
        <p:spPr>
          <a:xfrm>
            <a:off x="2769831" y="2567859"/>
            <a:ext cx="1008112" cy="21602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3833675" y="2675870"/>
            <a:ext cx="1977753" cy="7531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400" dirty="0" smtClean="0"/>
              <a:t>1</a:t>
            </a:r>
            <a:r>
              <a:rPr lang="fr-FR" sz="1400" dirty="0"/>
              <a:t>: </a:t>
            </a:r>
            <a:r>
              <a:rPr lang="fr-FR" sz="1400" dirty="0" err="1"/>
              <a:t>Average</a:t>
            </a:r>
            <a:r>
              <a:rPr lang="fr-FR" sz="1400" dirty="0"/>
              <a:t> the </a:t>
            </a:r>
            <a:r>
              <a:rPr lang="fr-FR" sz="1400" dirty="0" err="1"/>
              <a:t>number</a:t>
            </a:r>
            <a:r>
              <a:rPr lang="fr-FR" sz="1400" dirty="0"/>
              <a:t> </a:t>
            </a:r>
            <a:endParaRPr lang="fr-FR" sz="1400" dirty="0" smtClean="0"/>
          </a:p>
          <a:p>
            <a:r>
              <a:rPr lang="fr-FR" sz="1400" dirty="0" smtClean="0"/>
              <a:t>2: Back</a:t>
            </a:r>
            <a:endParaRPr lang="fr-FR" sz="1400" dirty="0"/>
          </a:p>
          <a:p>
            <a:r>
              <a:rPr lang="fr-FR" sz="1400" dirty="0" smtClean="0"/>
              <a:t>3: Exit</a:t>
            </a:r>
            <a:endParaRPr lang="en-US" sz="1400" dirty="0"/>
          </a:p>
        </p:txBody>
      </p:sp>
      <p:cxnSp>
        <p:nvCxnSpPr>
          <p:cNvPr id="9" name="Straight Arrow Connector 8"/>
          <p:cNvCxnSpPr/>
          <p:nvPr/>
        </p:nvCxnSpPr>
        <p:spPr>
          <a:xfrm>
            <a:off x="2912852" y="3230972"/>
            <a:ext cx="1008112" cy="50110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Rectangle 10"/>
          <p:cNvSpPr/>
          <p:nvPr/>
        </p:nvSpPr>
        <p:spPr>
          <a:xfrm>
            <a:off x="3957962" y="3590271"/>
            <a:ext cx="1977753" cy="7028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400" dirty="0" smtClean="0"/>
              <a:t>1</a:t>
            </a:r>
            <a:r>
              <a:rPr lang="fr-FR" sz="1400" dirty="0"/>
              <a:t>: </a:t>
            </a:r>
            <a:r>
              <a:rPr lang="fr-FR" sz="1400" dirty="0" err="1"/>
              <a:t>Percentage</a:t>
            </a:r>
            <a:r>
              <a:rPr lang="fr-FR" sz="1400" dirty="0"/>
              <a:t> </a:t>
            </a:r>
            <a:endParaRPr lang="fr-FR" sz="1400" dirty="0" smtClean="0"/>
          </a:p>
          <a:p>
            <a:r>
              <a:rPr lang="fr-FR" sz="1400" dirty="0" smtClean="0"/>
              <a:t>2: Back</a:t>
            </a:r>
            <a:endParaRPr lang="fr-FR" sz="1400" dirty="0"/>
          </a:p>
          <a:p>
            <a:r>
              <a:rPr lang="fr-FR" sz="1400" dirty="0" smtClean="0"/>
              <a:t>3: Exit</a:t>
            </a:r>
            <a:endParaRPr lang="en-US" sz="1400" dirty="0"/>
          </a:p>
        </p:txBody>
      </p:sp>
      <p:cxnSp>
        <p:nvCxnSpPr>
          <p:cNvPr id="12" name="Straight Arrow Connector 11"/>
          <p:cNvCxnSpPr/>
          <p:nvPr/>
        </p:nvCxnSpPr>
        <p:spPr>
          <a:xfrm>
            <a:off x="2948362" y="4482723"/>
            <a:ext cx="1008112" cy="50110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3984595" y="4540182"/>
            <a:ext cx="1977753" cy="7028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400" dirty="0" smtClean="0"/>
              <a:t>1</a:t>
            </a:r>
            <a:r>
              <a:rPr lang="fr-FR" sz="1400" dirty="0"/>
              <a:t>: Check Prime </a:t>
            </a:r>
            <a:r>
              <a:rPr lang="fr-FR" sz="1400" dirty="0" err="1"/>
              <a:t>Number</a:t>
            </a:r>
            <a:r>
              <a:rPr lang="fr-FR" sz="1400" dirty="0"/>
              <a:t> 2</a:t>
            </a:r>
            <a:r>
              <a:rPr lang="fr-FR" sz="1400" dirty="0" smtClean="0"/>
              <a:t>: Back</a:t>
            </a:r>
            <a:endParaRPr lang="fr-FR" sz="1400" dirty="0"/>
          </a:p>
          <a:p>
            <a:r>
              <a:rPr lang="fr-FR" sz="1400" dirty="0" smtClean="0"/>
              <a:t>3: Exit</a:t>
            </a:r>
            <a:endParaRPr lang="en-US" sz="1400" dirty="0"/>
          </a:p>
        </p:txBody>
      </p:sp>
    </p:spTree>
    <p:extLst>
      <p:ext uri="{BB962C8B-B14F-4D97-AF65-F5344CB8AC3E}">
        <p14:creationId xmlns:p14="http://schemas.microsoft.com/office/powerpoint/2010/main" val="716551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124744"/>
            <a:ext cx="7772400" cy="4644231"/>
          </a:xfrm>
        </p:spPr>
        <p:txBody>
          <a:bodyPr>
            <a:normAutofit/>
          </a:bodyPr>
          <a:lstStyle/>
          <a:p>
            <a:r>
              <a:rPr lang="en-US" sz="1400" dirty="0" smtClean="0"/>
              <a:t>15.</a:t>
            </a:r>
            <a:r>
              <a:rPr lang="en-US" sz="1400" dirty="0"/>
              <a:t> NUMBER SYSTERM </a:t>
            </a:r>
            <a:r>
              <a:rPr lang="en-US" sz="1400" dirty="0" smtClean="0"/>
              <a:t>CONVERTION</a:t>
            </a:r>
            <a:br>
              <a:rPr lang="en-US" sz="1400" dirty="0" smtClean="0"/>
            </a:br>
            <a:r>
              <a:rPr lang="en-US" sz="1400" dirty="0"/>
              <a:t/>
            </a:r>
            <a:br>
              <a:rPr lang="en-US" sz="1400" dirty="0"/>
            </a:br>
            <a:r>
              <a:rPr lang="en-US" sz="1400" dirty="0" smtClean="0"/>
              <a:t/>
            </a:r>
            <a:br>
              <a:rPr lang="en-US" sz="1400" dirty="0" smtClean="0"/>
            </a:br>
            <a:r>
              <a:rPr lang="en-US" sz="1400" dirty="0"/>
              <a:t/>
            </a:r>
            <a:br>
              <a:rPr lang="en-US" sz="1400" dirty="0"/>
            </a:br>
            <a:r>
              <a:rPr lang="en-US" sz="1400" dirty="0" smtClean="0"/>
              <a:t/>
            </a:r>
            <a:br>
              <a:rPr lang="en-US" sz="1400" dirty="0" smtClean="0"/>
            </a:br>
            <a:r>
              <a:rPr lang="en-US" sz="1400" dirty="0"/>
              <a:t/>
            </a:r>
            <a:br>
              <a:rPr lang="en-US" sz="1400" dirty="0"/>
            </a:br>
            <a:r>
              <a:rPr lang="en-US" sz="1400" dirty="0" smtClean="0"/>
              <a:t/>
            </a:r>
            <a:br>
              <a:rPr lang="en-US" sz="1400" dirty="0" smtClean="0"/>
            </a:br>
            <a:r>
              <a:rPr lang="en-US" sz="1400" dirty="0"/>
              <a:t/>
            </a:r>
            <a:br>
              <a:rPr lang="en-US" sz="1400" dirty="0"/>
            </a:br>
            <a:r>
              <a:rPr lang="en-US" sz="1400" dirty="0" smtClean="0"/>
              <a:t/>
            </a:r>
            <a:br>
              <a:rPr lang="en-US" sz="1400" dirty="0" smtClean="0"/>
            </a:br>
            <a:r>
              <a:rPr lang="en-US" sz="1400" dirty="0"/>
              <a:t/>
            </a:r>
            <a:br>
              <a:rPr lang="en-US" sz="1400" dirty="0"/>
            </a:br>
            <a:r>
              <a:rPr lang="en-US" sz="1400" dirty="0" smtClean="0"/>
              <a:t/>
            </a:r>
            <a:br>
              <a:rPr lang="en-US" sz="1400" dirty="0" smtClean="0"/>
            </a:br>
            <a:r>
              <a:rPr lang="en-US" sz="1400" dirty="0"/>
              <a:t/>
            </a:r>
            <a:br>
              <a:rPr lang="en-US" sz="1400" dirty="0"/>
            </a:br>
            <a:r>
              <a:rPr lang="en-US" sz="1400" dirty="0" smtClean="0"/>
              <a:t/>
            </a:r>
            <a:br>
              <a:rPr lang="en-US" sz="1400" dirty="0" smtClean="0"/>
            </a:br>
            <a:r>
              <a:rPr lang="en-US" sz="1400" dirty="0"/>
              <a:t/>
            </a:r>
            <a:br>
              <a:rPr lang="en-US" sz="1400" dirty="0"/>
            </a:br>
            <a:r>
              <a:rPr lang="en-US" sz="1400" dirty="0" smtClean="0"/>
              <a:t>16.</a:t>
            </a:r>
            <a:r>
              <a:rPr lang="en-US" sz="1400" dirty="0"/>
              <a:t> Exit</a:t>
            </a:r>
          </a:p>
        </p:txBody>
      </p:sp>
      <p:sp>
        <p:nvSpPr>
          <p:cNvPr id="3" name="Text Placeholder 2"/>
          <p:cNvSpPr>
            <a:spLocks noGrp="1"/>
          </p:cNvSpPr>
          <p:nvPr>
            <p:ph type="body" idx="1"/>
          </p:nvPr>
        </p:nvSpPr>
        <p:spPr>
          <a:xfrm>
            <a:off x="722313" y="404665"/>
            <a:ext cx="7772400" cy="432047"/>
          </a:xfrm>
        </p:spPr>
        <p:txBody>
          <a:bodyPr/>
          <a:lstStyle/>
          <a:p>
            <a:r>
              <a:rPr lang="en-US" dirty="0" smtClean="0"/>
              <a:t>Continue……….</a:t>
            </a:r>
            <a:endParaRPr lang="en-US" dirty="0"/>
          </a:p>
        </p:txBody>
      </p:sp>
      <p:cxnSp>
        <p:nvCxnSpPr>
          <p:cNvPr id="4" name="Straight Arrow Connector 3"/>
          <p:cNvCxnSpPr/>
          <p:nvPr/>
        </p:nvCxnSpPr>
        <p:spPr>
          <a:xfrm>
            <a:off x="3563888" y="1272453"/>
            <a:ext cx="1008112" cy="21602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 name="Rectangle 4"/>
          <p:cNvSpPr/>
          <p:nvPr/>
        </p:nvSpPr>
        <p:spPr>
          <a:xfrm>
            <a:off x="4572000" y="1264809"/>
            <a:ext cx="2448272" cy="23082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1000" dirty="0" smtClean="0"/>
              <a:t>1</a:t>
            </a:r>
            <a:r>
              <a:rPr lang="fr-FR" sz="1000" dirty="0"/>
              <a:t>: </a:t>
            </a:r>
            <a:r>
              <a:rPr lang="fr-FR" sz="1000" dirty="0" err="1"/>
              <a:t>Decimal</a:t>
            </a:r>
            <a:r>
              <a:rPr lang="fr-FR" sz="1000" dirty="0"/>
              <a:t> TO </a:t>
            </a:r>
            <a:r>
              <a:rPr lang="fr-FR" sz="1000" dirty="0" err="1" smtClean="0"/>
              <a:t>Binery</a:t>
            </a:r>
            <a:endParaRPr lang="fr-FR" sz="1000" dirty="0"/>
          </a:p>
          <a:p>
            <a:r>
              <a:rPr lang="fr-FR" sz="1000" dirty="0" smtClean="0"/>
              <a:t>2</a:t>
            </a:r>
            <a:r>
              <a:rPr lang="fr-FR" sz="1000" dirty="0"/>
              <a:t>: </a:t>
            </a:r>
            <a:r>
              <a:rPr lang="fr-FR" sz="1000" dirty="0" err="1"/>
              <a:t>Decimal</a:t>
            </a:r>
            <a:r>
              <a:rPr lang="fr-FR" sz="1000" dirty="0"/>
              <a:t> TO </a:t>
            </a:r>
            <a:r>
              <a:rPr lang="fr-FR" sz="1000" dirty="0" smtClean="0"/>
              <a:t>Octal</a:t>
            </a:r>
            <a:endParaRPr lang="fr-FR" sz="1000" dirty="0"/>
          </a:p>
          <a:p>
            <a:r>
              <a:rPr lang="fr-FR" sz="1000" dirty="0" smtClean="0"/>
              <a:t>3</a:t>
            </a:r>
            <a:r>
              <a:rPr lang="fr-FR" sz="1000" dirty="0"/>
              <a:t>: </a:t>
            </a:r>
            <a:r>
              <a:rPr lang="fr-FR" sz="1000" dirty="0" err="1"/>
              <a:t>Decimal</a:t>
            </a:r>
            <a:r>
              <a:rPr lang="fr-FR" sz="1000" dirty="0"/>
              <a:t> TO </a:t>
            </a:r>
            <a:r>
              <a:rPr lang="fr-FR" sz="1000" dirty="0" err="1" smtClean="0"/>
              <a:t>HexaDecimal</a:t>
            </a:r>
            <a:endParaRPr lang="fr-FR" sz="1000" dirty="0"/>
          </a:p>
          <a:p>
            <a:r>
              <a:rPr lang="fr-FR" sz="1000" dirty="0" smtClean="0"/>
              <a:t>4</a:t>
            </a:r>
            <a:r>
              <a:rPr lang="fr-FR" sz="1000" dirty="0"/>
              <a:t>: </a:t>
            </a:r>
            <a:r>
              <a:rPr lang="fr-FR" sz="1000" dirty="0" err="1"/>
              <a:t>Binery</a:t>
            </a:r>
            <a:r>
              <a:rPr lang="fr-FR" sz="1000" dirty="0"/>
              <a:t> TO </a:t>
            </a:r>
            <a:r>
              <a:rPr lang="fr-FR" sz="1000" dirty="0" err="1" smtClean="0"/>
              <a:t>Decimal</a:t>
            </a:r>
            <a:endParaRPr lang="fr-FR" sz="1000" dirty="0"/>
          </a:p>
          <a:p>
            <a:r>
              <a:rPr lang="fr-FR" sz="1000" dirty="0" smtClean="0"/>
              <a:t>5</a:t>
            </a:r>
            <a:r>
              <a:rPr lang="fr-FR" sz="1000" dirty="0"/>
              <a:t>: </a:t>
            </a:r>
            <a:r>
              <a:rPr lang="fr-FR" sz="1000" dirty="0" err="1"/>
              <a:t>Binery</a:t>
            </a:r>
            <a:r>
              <a:rPr lang="fr-FR" sz="1000" dirty="0"/>
              <a:t> TO </a:t>
            </a:r>
            <a:r>
              <a:rPr lang="fr-FR" sz="1000" dirty="0" smtClean="0"/>
              <a:t>Octal</a:t>
            </a:r>
            <a:endParaRPr lang="fr-FR" sz="1000" dirty="0"/>
          </a:p>
          <a:p>
            <a:r>
              <a:rPr lang="fr-FR" sz="1000" dirty="0" smtClean="0"/>
              <a:t>6</a:t>
            </a:r>
            <a:r>
              <a:rPr lang="fr-FR" sz="1000" dirty="0"/>
              <a:t>: </a:t>
            </a:r>
            <a:r>
              <a:rPr lang="fr-FR" sz="1000" dirty="0" err="1"/>
              <a:t>Binery</a:t>
            </a:r>
            <a:r>
              <a:rPr lang="fr-FR" sz="1000" dirty="0"/>
              <a:t> TO </a:t>
            </a:r>
            <a:r>
              <a:rPr lang="fr-FR" sz="1000" dirty="0" err="1" smtClean="0"/>
              <a:t>HexaDecimal</a:t>
            </a:r>
            <a:endParaRPr lang="fr-FR" sz="1000" dirty="0"/>
          </a:p>
          <a:p>
            <a:r>
              <a:rPr lang="fr-FR" sz="1000" dirty="0" smtClean="0"/>
              <a:t>7</a:t>
            </a:r>
            <a:r>
              <a:rPr lang="fr-FR" sz="1000" dirty="0"/>
              <a:t>: Octal TO </a:t>
            </a:r>
            <a:r>
              <a:rPr lang="fr-FR" sz="1000" dirty="0" err="1" smtClean="0"/>
              <a:t>Decimal</a:t>
            </a:r>
            <a:endParaRPr lang="fr-FR" sz="1000" dirty="0"/>
          </a:p>
          <a:p>
            <a:r>
              <a:rPr lang="fr-FR" sz="1000" dirty="0" smtClean="0"/>
              <a:t>8</a:t>
            </a:r>
            <a:r>
              <a:rPr lang="fr-FR" sz="1000" dirty="0"/>
              <a:t>: Octal TO </a:t>
            </a:r>
            <a:r>
              <a:rPr lang="fr-FR" sz="1000" dirty="0" err="1" smtClean="0"/>
              <a:t>Binery</a:t>
            </a:r>
            <a:endParaRPr lang="fr-FR" sz="1000" dirty="0"/>
          </a:p>
          <a:p>
            <a:r>
              <a:rPr lang="fr-FR" sz="1000" dirty="0" smtClean="0"/>
              <a:t>9</a:t>
            </a:r>
            <a:r>
              <a:rPr lang="fr-FR" sz="1000" dirty="0"/>
              <a:t>: Octal TO </a:t>
            </a:r>
            <a:r>
              <a:rPr lang="fr-FR" sz="1000" dirty="0" err="1" smtClean="0"/>
              <a:t>HexaDecimal</a:t>
            </a:r>
            <a:endParaRPr lang="fr-FR" sz="1000" dirty="0"/>
          </a:p>
          <a:p>
            <a:r>
              <a:rPr lang="fr-FR" sz="1000" dirty="0" smtClean="0"/>
              <a:t>10</a:t>
            </a:r>
            <a:r>
              <a:rPr lang="fr-FR" sz="1000" dirty="0"/>
              <a:t>: </a:t>
            </a:r>
            <a:r>
              <a:rPr lang="fr-FR" sz="1000" dirty="0" err="1"/>
              <a:t>HexaDecimal</a:t>
            </a:r>
            <a:r>
              <a:rPr lang="fr-FR" sz="1000" dirty="0"/>
              <a:t> TO </a:t>
            </a:r>
            <a:r>
              <a:rPr lang="fr-FR" sz="1000" dirty="0" err="1" smtClean="0"/>
              <a:t>Decimal</a:t>
            </a:r>
            <a:endParaRPr lang="fr-FR" sz="1000" dirty="0"/>
          </a:p>
          <a:p>
            <a:r>
              <a:rPr lang="fr-FR" sz="1000" dirty="0" smtClean="0"/>
              <a:t>11: </a:t>
            </a:r>
            <a:r>
              <a:rPr lang="fr-FR" sz="1000" dirty="0" err="1"/>
              <a:t>HexaDecimal</a:t>
            </a:r>
            <a:r>
              <a:rPr lang="fr-FR" sz="1000" dirty="0"/>
              <a:t> TO </a:t>
            </a:r>
            <a:r>
              <a:rPr lang="fr-FR" sz="1000" dirty="0" err="1" smtClean="0"/>
              <a:t>Binery</a:t>
            </a:r>
            <a:endParaRPr lang="fr-FR" sz="1000" dirty="0"/>
          </a:p>
          <a:p>
            <a:r>
              <a:rPr lang="fr-FR" sz="1000" dirty="0" smtClean="0"/>
              <a:t>12: </a:t>
            </a:r>
            <a:r>
              <a:rPr lang="fr-FR" sz="1000" dirty="0" err="1"/>
              <a:t>HexaDecimal</a:t>
            </a:r>
            <a:r>
              <a:rPr lang="fr-FR" sz="1000" dirty="0"/>
              <a:t> TO </a:t>
            </a:r>
            <a:r>
              <a:rPr lang="fr-FR" sz="1000" dirty="0" smtClean="0"/>
              <a:t>Octal</a:t>
            </a:r>
            <a:endParaRPr lang="fr-FR" sz="1000" dirty="0"/>
          </a:p>
          <a:p>
            <a:r>
              <a:rPr lang="fr-FR" sz="1000" dirty="0" smtClean="0"/>
              <a:t>13</a:t>
            </a:r>
            <a:r>
              <a:rPr lang="fr-FR" sz="1000" dirty="0"/>
              <a:t>: </a:t>
            </a:r>
            <a:r>
              <a:rPr lang="fr-FR" sz="1000" dirty="0" smtClean="0"/>
              <a:t>Back</a:t>
            </a:r>
            <a:endParaRPr lang="fr-FR" sz="1000" dirty="0"/>
          </a:p>
          <a:p>
            <a:r>
              <a:rPr lang="fr-FR" sz="1000" dirty="0" smtClean="0"/>
              <a:t>14</a:t>
            </a:r>
            <a:r>
              <a:rPr lang="fr-FR" sz="1000" dirty="0"/>
              <a:t>: </a:t>
            </a:r>
            <a:r>
              <a:rPr lang="fr-FR" sz="1000" dirty="0" smtClean="0"/>
              <a:t>exit</a:t>
            </a:r>
            <a:endParaRPr lang="en-US" sz="1000" dirty="0"/>
          </a:p>
        </p:txBody>
      </p:sp>
    </p:spTree>
    <p:extLst>
      <p:ext uri="{BB962C8B-B14F-4D97-AF65-F5344CB8AC3E}">
        <p14:creationId xmlns:p14="http://schemas.microsoft.com/office/powerpoint/2010/main" val="4238438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980728"/>
            <a:ext cx="7772400" cy="4788247"/>
          </a:xfrm>
        </p:spPr>
        <p:txBody>
          <a:bodyPr>
            <a:normAutofit fontScale="90000"/>
          </a:bodyPr>
          <a:lstStyle/>
          <a:p>
            <a:r>
              <a:rPr lang="en-US" sz="1800" dirty="0" smtClean="0"/>
              <a:t>AREA CALCULATION:</a:t>
            </a:r>
            <a:r>
              <a:rPr lang="en-US" sz="1800" dirty="0"/>
              <a:t/>
            </a:r>
            <a:br>
              <a:rPr lang="en-US" sz="1800" dirty="0"/>
            </a:br>
            <a:r>
              <a:rPr lang="fr-FR" sz="1800" dirty="0" smtClean="0"/>
              <a:t>1</a:t>
            </a:r>
            <a:r>
              <a:rPr lang="fr-FR" sz="1800" dirty="0"/>
              <a:t>: </a:t>
            </a:r>
            <a:r>
              <a:rPr lang="fr-FR" sz="1800" dirty="0" smtClean="0"/>
              <a:t>triangle</a:t>
            </a:r>
            <a:r>
              <a:rPr lang="en-US" sz="1800" dirty="0"/>
              <a:t> =(base*height)/2</a:t>
            </a:r>
            <a:r>
              <a:rPr lang="fr-FR" sz="1800" dirty="0"/>
              <a:t/>
            </a:r>
            <a:br>
              <a:rPr lang="fr-FR" sz="1800" dirty="0"/>
            </a:br>
            <a:r>
              <a:rPr lang="fr-FR" sz="1800" dirty="0"/>
              <a:t>2: </a:t>
            </a:r>
            <a:r>
              <a:rPr lang="fr-FR" sz="1800" dirty="0" smtClean="0"/>
              <a:t>rectangle</a:t>
            </a:r>
            <a:r>
              <a:rPr lang="en-US" sz="1800" dirty="0"/>
              <a:t> =length*width</a:t>
            </a:r>
            <a:r>
              <a:rPr lang="fr-FR" sz="1800" dirty="0"/>
              <a:t/>
            </a:r>
            <a:br>
              <a:rPr lang="fr-FR" sz="1800" dirty="0"/>
            </a:br>
            <a:r>
              <a:rPr lang="fr-FR" sz="1800" dirty="0"/>
              <a:t>3: </a:t>
            </a:r>
            <a:r>
              <a:rPr lang="fr-FR" sz="1800" dirty="0" err="1" smtClean="0"/>
              <a:t>trapezoid</a:t>
            </a:r>
            <a:r>
              <a:rPr lang="en-US" sz="1800" dirty="0" smtClean="0"/>
              <a:t>=(</a:t>
            </a:r>
            <a:r>
              <a:rPr lang="en-US" sz="1800" dirty="0"/>
              <a:t>height*(a2+b2))/2</a:t>
            </a:r>
            <a:r>
              <a:rPr lang="fr-FR" sz="1800" dirty="0"/>
              <a:t/>
            </a:r>
            <a:br>
              <a:rPr lang="fr-FR" sz="1800" dirty="0"/>
            </a:br>
            <a:r>
              <a:rPr lang="fr-FR" sz="1800" dirty="0"/>
              <a:t>4: </a:t>
            </a:r>
            <a:r>
              <a:rPr lang="fr-FR" sz="1800" dirty="0" smtClean="0"/>
              <a:t>ellipse</a:t>
            </a:r>
            <a:r>
              <a:rPr lang="en-US" sz="1800" dirty="0"/>
              <a:t> </a:t>
            </a:r>
            <a:r>
              <a:rPr lang="en-US" sz="1800" dirty="0" smtClean="0"/>
              <a:t>=a2*b2*PI</a:t>
            </a:r>
            <a:r>
              <a:rPr lang="fr-FR" sz="1800" dirty="0"/>
              <a:t/>
            </a:r>
            <a:br>
              <a:rPr lang="fr-FR" sz="1800" dirty="0"/>
            </a:br>
            <a:r>
              <a:rPr lang="fr-FR" sz="1800" dirty="0"/>
              <a:t>5: </a:t>
            </a:r>
            <a:r>
              <a:rPr lang="fr-FR" sz="1800" dirty="0" smtClean="0"/>
              <a:t>square</a:t>
            </a:r>
            <a:r>
              <a:rPr lang="en-US" sz="1800" dirty="0"/>
              <a:t> </a:t>
            </a:r>
            <a:r>
              <a:rPr lang="en-US" sz="1800" dirty="0" smtClean="0"/>
              <a:t>=side*side</a:t>
            </a:r>
            <a:r>
              <a:rPr lang="fr-FR" sz="1800" dirty="0"/>
              <a:t/>
            </a:r>
            <a:br>
              <a:rPr lang="fr-FR" sz="1800" dirty="0"/>
            </a:br>
            <a:r>
              <a:rPr lang="fr-FR" sz="1800" dirty="0"/>
              <a:t>6: </a:t>
            </a:r>
            <a:r>
              <a:rPr lang="fr-FR" sz="1800" dirty="0" err="1" smtClean="0"/>
              <a:t>parallelogram</a:t>
            </a:r>
            <a:r>
              <a:rPr lang="en-US" sz="1800" dirty="0" smtClean="0"/>
              <a:t>=(</a:t>
            </a:r>
            <a:r>
              <a:rPr lang="en-US" sz="1800" dirty="0"/>
              <a:t>base*height)</a:t>
            </a:r>
            <a:r>
              <a:rPr lang="fr-FR" sz="1800" dirty="0"/>
              <a:t/>
            </a:r>
            <a:br>
              <a:rPr lang="fr-FR" sz="1800" dirty="0"/>
            </a:br>
            <a:r>
              <a:rPr lang="fr-FR" sz="1800" dirty="0"/>
              <a:t>7: </a:t>
            </a:r>
            <a:r>
              <a:rPr lang="fr-FR" sz="1800" dirty="0" err="1" smtClean="0"/>
              <a:t>circle</a:t>
            </a:r>
            <a:r>
              <a:rPr lang="en-US" sz="1800" dirty="0" smtClean="0"/>
              <a:t>=PI*radius*radius</a:t>
            </a:r>
            <a:r>
              <a:rPr lang="fr-FR" sz="1800" dirty="0"/>
              <a:t/>
            </a:r>
            <a:br>
              <a:rPr lang="fr-FR" sz="1800" dirty="0"/>
            </a:br>
            <a:r>
              <a:rPr lang="fr-FR" sz="1800" dirty="0"/>
              <a:t>8: </a:t>
            </a:r>
            <a:r>
              <a:rPr lang="fr-FR" sz="1800" dirty="0" err="1" smtClean="0"/>
              <a:t>sector</a:t>
            </a:r>
            <a:r>
              <a:rPr lang="en-US" sz="1800" dirty="0" smtClean="0"/>
              <a:t>=(</a:t>
            </a:r>
            <a:r>
              <a:rPr lang="en-US" sz="1800" dirty="0"/>
              <a:t>radius*radius*angle)/2</a:t>
            </a:r>
            <a:r>
              <a:rPr lang="fr-FR" sz="1800" dirty="0"/>
              <a:t/>
            </a:r>
            <a:br>
              <a:rPr lang="fr-FR" sz="1800" dirty="0"/>
            </a:br>
            <a:r>
              <a:rPr lang="fr-FR" sz="1800" dirty="0"/>
              <a:t>9: </a:t>
            </a:r>
            <a:r>
              <a:rPr lang="fr-FR" sz="1800" dirty="0" smtClean="0"/>
              <a:t>cube</a:t>
            </a:r>
            <a:r>
              <a:rPr lang="en-US" sz="1800" dirty="0"/>
              <a:t> </a:t>
            </a:r>
            <a:r>
              <a:rPr lang="en-US" sz="1800" dirty="0" smtClean="0"/>
              <a:t>=6*radius*radius</a:t>
            </a:r>
            <a:r>
              <a:rPr lang="fr-FR" sz="1800" dirty="0"/>
              <a:t/>
            </a:r>
            <a:br>
              <a:rPr lang="fr-FR" sz="1800" dirty="0"/>
            </a:br>
            <a:r>
              <a:rPr lang="fr-FR" sz="1800" dirty="0"/>
              <a:t>10: </a:t>
            </a:r>
            <a:r>
              <a:rPr lang="fr-FR" sz="1800" dirty="0" err="1" smtClean="0"/>
              <a:t>sphere</a:t>
            </a:r>
            <a:r>
              <a:rPr lang="en-US" sz="1800" dirty="0" smtClean="0"/>
              <a:t>=4*PI*radius*radius</a:t>
            </a:r>
            <a:r>
              <a:rPr lang="fr-FR" sz="1800" dirty="0"/>
              <a:t/>
            </a:r>
            <a:br>
              <a:rPr lang="fr-FR" sz="1800" dirty="0"/>
            </a:br>
            <a:r>
              <a:rPr lang="fr-FR" sz="1800" dirty="0"/>
              <a:t>11: </a:t>
            </a:r>
            <a:r>
              <a:rPr lang="fr-FR" sz="1800" dirty="0" err="1" smtClean="0"/>
              <a:t>cone</a:t>
            </a:r>
            <a:r>
              <a:rPr lang="en-US" sz="1800" dirty="0"/>
              <a:t> </a:t>
            </a:r>
            <a:r>
              <a:rPr lang="en-US" sz="1800" dirty="0" smtClean="0"/>
              <a:t>=PI*radius*a2</a:t>
            </a:r>
            <a:r>
              <a:rPr lang="fr-FR" sz="1800" dirty="0"/>
              <a:t/>
            </a:r>
            <a:br>
              <a:rPr lang="fr-FR" sz="1800" dirty="0"/>
            </a:br>
            <a:r>
              <a:rPr lang="fr-FR" sz="1800" dirty="0"/>
              <a:t>12: </a:t>
            </a:r>
            <a:r>
              <a:rPr lang="fr-FR" sz="1800" dirty="0" smtClean="0"/>
              <a:t>torus</a:t>
            </a:r>
            <a:r>
              <a:rPr lang="en-US" sz="1800" dirty="0"/>
              <a:t> </a:t>
            </a:r>
            <a:r>
              <a:rPr lang="en-US" sz="1800" dirty="0" smtClean="0"/>
              <a:t>=PI*PI</a:t>
            </a:r>
            <a:r>
              <a:rPr lang="en-US" sz="1800" dirty="0"/>
              <a:t>*(b2*b2-a2*a2</a:t>
            </a:r>
            <a:r>
              <a:rPr lang="en-US" sz="1800" dirty="0" smtClean="0"/>
              <a:t>)</a:t>
            </a:r>
            <a:br>
              <a:rPr lang="en-US" sz="1800" dirty="0" smtClean="0"/>
            </a:br>
            <a:r>
              <a:rPr lang="en-US" sz="1800" cap="none" dirty="0" err="1"/>
              <a:t>nCr</a:t>
            </a:r>
            <a:r>
              <a:rPr lang="en-US" sz="1800" dirty="0"/>
              <a:t> &amp; </a:t>
            </a:r>
            <a:r>
              <a:rPr lang="en-US" sz="1800" cap="none" dirty="0" err="1" smtClean="0"/>
              <a:t>n</a:t>
            </a:r>
            <a:r>
              <a:rPr lang="en-US" sz="1800" dirty="0" err="1" smtClean="0"/>
              <a:t>p</a:t>
            </a:r>
            <a:r>
              <a:rPr lang="en-US" sz="1800" cap="none" dirty="0" err="1" smtClean="0"/>
              <a:t>r</a:t>
            </a:r>
            <a:r>
              <a:rPr lang="en-US" sz="1800" cap="none" dirty="0" smtClean="0"/>
              <a:t>:</a:t>
            </a:r>
            <a:br>
              <a:rPr lang="en-US" sz="1800" cap="none" dirty="0" smtClean="0"/>
            </a:br>
            <a:r>
              <a:rPr lang="en-US" sz="1800" cap="none" dirty="0" smtClean="0"/>
              <a:t>1.</a:t>
            </a:r>
            <a:r>
              <a:rPr lang="en-US" sz="1800" cap="none" dirty="0"/>
              <a:t> </a:t>
            </a:r>
            <a:r>
              <a:rPr lang="en-US" sz="1800" cap="none" dirty="0" err="1" smtClean="0"/>
              <a:t>n</a:t>
            </a:r>
            <a:r>
              <a:rPr lang="en-US" sz="1800" dirty="0" err="1" smtClean="0"/>
              <a:t>p</a:t>
            </a:r>
            <a:r>
              <a:rPr lang="en-US" sz="1800" cap="none" dirty="0" err="1" smtClean="0"/>
              <a:t>r</a:t>
            </a:r>
            <a:r>
              <a:rPr lang="en-US" sz="1800" cap="none" dirty="0" smtClean="0"/>
              <a:t>=n!/(n-r)!</a:t>
            </a:r>
            <a:br>
              <a:rPr lang="en-US" sz="1800" cap="none" dirty="0" smtClean="0"/>
            </a:br>
            <a:r>
              <a:rPr lang="en-US" sz="1800" cap="none" dirty="0" smtClean="0"/>
              <a:t>2.</a:t>
            </a:r>
            <a:r>
              <a:rPr lang="en-US" sz="1800" cap="none" dirty="0"/>
              <a:t> </a:t>
            </a:r>
            <a:r>
              <a:rPr lang="en-US" sz="1800" cap="none" dirty="0" err="1" smtClean="0"/>
              <a:t>nCr</a:t>
            </a:r>
            <a:r>
              <a:rPr lang="en-US" sz="1800" cap="none" dirty="0" smtClean="0"/>
              <a:t>=n!/(r!*(n-r)!)</a:t>
            </a:r>
            <a:br>
              <a:rPr lang="en-US" sz="1800" cap="none" dirty="0" smtClean="0"/>
            </a:br>
            <a:r>
              <a:rPr lang="en-US" sz="1800" cap="none" dirty="0" smtClean="0"/>
              <a:t>AND ALSO NEED </a:t>
            </a:r>
            <a:r>
              <a:rPr lang="en-US" sz="1800" dirty="0" smtClean="0"/>
              <a:t>Arithmetic OPERATOR RELATED FORMULA.</a:t>
            </a:r>
            <a:r>
              <a:rPr lang="en-US" sz="1800" cap="none" dirty="0" smtClean="0"/>
              <a:t/>
            </a:r>
            <a:br>
              <a:rPr lang="en-US" sz="1800" cap="none" dirty="0" smtClean="0"/>
            </a:br>
            <a:r>
              <a:rPr lang="en-US" sz="1800" dirty="0" smtClean="0"/>
              <a:t/>
            </a:r>
            <a:br>
              <a:rPr lang="en-US" sz="1800" dirty="0" smtClean="0"/>
            </a:br>
            <a:r>
              <a:rPr lang="fr-FR" sz="1800" dirty="0"/>
              <a:t/>
            </a:r>
            <a:br>
              <a:rPr lang="fr-FR" sz="1800" dirty="0"/>
            </a:br>
            <a:endParaRPr lang="en-US" sz="1800" dirty="0"/>
          </a:p>
        </p:txBody>
      </p:sp>
      <p:sp>
        <p:nvSpPr>
          <p:cNvPr id="3" name="Text Placeholder 2"/>
          <p:cNvSpPr>
            <a:spLocks noGrp="1"/>
          </p:cNvSpPr>
          <p:nvPr>
            <p:ph type="body" idx="1"/>
          </p:nvPr>
        </p:nvSpPr>
        <p:spPr>
          <a:xfrm>
            <a:off x="722313" y="332657"/>
            <a:ext cx="7772400" cy="576063"/>
          </a:xfrm>
        </p:spPr>
        <p:txBody>
          <a:bodyPr/>
          <a:lstStyle/>
          <a:p>
            <a:r>
              <a:rPr lang="en-US" dirty="0" smtClean="0"/>
              <a:t>NEEDED FORMULA:</a:t>
            </a:r>
            <a:endParaRPr lang="en-US" dirty="0"/>
          </a:p>
        </p:txBody>
      </p:sp>
    </p:spTree>
    <p:extLst>
      <p:ext uri="{BB962C8B-B14F-4D97-AF65-F5344CB8AC3E}">
        <p14:creationId xmlns:p14="http://schemas.microsoft.com/office/powerpoint/2010/main" val="517336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980728"/>
            <a:ext cx="8132440" cy="4896544"/>
          </a:xfrm>
        </p:spPr>
        <p:txBody>
          <a:bodyPr>
            <a:normAutofit/>
          </a:bodyPr>
          <a:lstStyle/>
          <a:p>
            <a:r>
              <a:rPr lang="en-US" sz="2000" u="sng" dirty="0" smtClean="0"/>
              <a:t>1.Hierarchical Inheritance</a:t>
            </a:r>
            <a:r>
              <a:rPr lang="en-US" sz="2000" dirty="0" smtClean="0"/>
              <a:t>:</a:t>
            </a:r>
            <a:br>
              <a:rPr lang="en-US" sz="2000" dirty="0" smtClean="0"/>
            </a:br>
            <a:r>
              <a:rPr lang="en-US" sz="2000" dirty="0"/>
              <a:t/>
            </a:r>
            <a:br>
              <a:rPr lang="en-US" sz="2000" dirty="0"/>
            </a:br>
            <a:r>
              <a:rPr lang="en-US" sz="2000" cap="none" dirty="0" smtClean="0"/>
              <a:t>When there is a need to create multiple derived classes that inherit properties of the same base class is known as hierarchical inheritance.</a:t>
            </a:r>
            <a:br>
              <a:rPr lang="en-US" sz="2000" cap="none" dirty="0" smtClean="0"/>
            </a:br>
            <a:r>
              <a:rPr lang="en-US" sz="2000" dirty="0"/>
              <a:t/>
            </a:r>
            <a:br>
              <a:rPr lang="en-US" sz="2000" dirty="0"/>
            </a:br>
            <a:r>
              <a:rPr lang="en-US" sz="2000" u="sng" dirty="0" smtClean="0"/>
              <a:t>2.binary </a:t>
            </a:r>
            <a:r>
              <a:rPr lang="en-US" sz="2000" u="sng" dirty="0"/>
              <a:t>operator </a:t>
            </a:r>
            <a:r>
              <a:rPr lang="en-US" sz="2000" u="sng" dirty="0" smtClean="0"/>
              <a:t>overloading:</a:t>
            </a:r>
            <a:br>
              <a:rPr lang="en-US" sz="2000" u="sng" dirty="0" smtClean="0"/>
            </a:br>
            <a:r>
              <a:rPr lang="en-US" sz="2000" u="sng" dirty="0" smtClean="0"/>
              <a:t/>
            </a:r>
            <a:br>
              <a:rPr lang="en-US" sz="2000" u="sng" dirty="0" smtClean="0"/>
            </a:br>
            <a:r>
              <a:rPr lang="en-US" sz="2000" cap="none" dirty="0" smtClean="0"/>
              <a:t>Overloading with a single parameter is called binary operator overloading. similar to unary operators, binary operators can also be overloaded. Binary operators require two operands, and they are overloaded by using member functions and friend functions.</a:t>
            </a:r>
            <a:r>
              <a:rPr lang="en-US" sz="1400" dirty="0"/>
              <a:t/>
            </a:r>
            <a:br>
              <a:rPr lang="en-US" sz="1400" dirty="0"/>
            </a:br>
            <a:endParaRPr lang="en-US" sz="1400" cap="none" dirty="0"/>
          </a:p>
        </p:txBody>
      </p:sp>
      <p:sp>
        <p:nvSpPr>
          <p:cNvPr id="3" name="Text Placeholder 2"/>
          <p:cNvSpPr>
            <a:spLocks noGrp="1"/>
          </p:cNvSpPr>
          <p:nvPr>
            <p:ph type="body" idx="1"/>
          </p:nvPr>
        </p:nvSpPr>
        <p:spPr>
          <a:xfrm>
            <a:off x="899592" y="188641"/>
            <a:ext cx="7772400" cy="648072"/>
          </a:xfrm>
        </p:spPr>
        <p:txBody>
          <a:bodyPr/>
          <a:lstStyle/>
          <a:p>
            <a:r>
              <a:rPr lang="en-US" dirty="0" smtClean="0"/>
              <a:t>USING </a:t>
            </a:r>
            <a:r>
              <a:rPr lang="en-US" dirty="0"/>
              <a:t>C++ CONCEPT </a:t>
            </a:r>
            <a:r>
              <a:rPr lang="en-US" dirty="0" smtClean="0"/>
              <a:t>DEFINATION:</a:t>
            </a:r>
            <a:endParaRPr lang="en-US" dirty="0"/>
          </a:p>
        </p:txBody>
      </p:sp>
    </p:spTree>
    <p:extLst>
      <p:ext uri="{BB962C8B-B14F-4D97-AF65-F5344CB8AC3E}">
        <p14:creationId xmlns:p14="http://schemas.microsoft.com/office/powerpoint/2010/main" val="15623919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908720"/>
            <a:ext cx="7772400" cy="4860255"/>
          </a:xfrm>
        </p:spPr>
        <p:txBody>
          <a:bodyPr>
            <a:normAutofit/>
          </a:bodyPr>
          <a:lstStyle/>
          <a:p>
            <a:r>
              <a:rPr lang="en-US" sz="1600" u="sng" dirty="0"/>
              <a:t>3. member function</a:t>
            </a:r>
            <a:r>
              <a:rPr lang="en-US" sz="1600" u="sng" dirty="0" smtClean="0"/>
              <a:t>:</a:t>
            </a:r>
            <a:br>
              <a:rPr lang="en-US" sz="1600" u="sng" dirty="0" smtClean="0"/>
            </a:br>
            <a:r>
              <a:rPr lang="en-US" sz="1600" dirty="0"/>
              <a:t/>
            </a:r>
            <a:br>
              <a:rPr lang="en-US" sz="1600" dirty="0"/>
            </a:br>
            <a:r>
              <a:rPr lang="en-US" sz="1600" cap="none" dirty="0"/>
              <a:t> A member function of a class is a function that has its definition or its prototype within the class definition like any other variable. It operates on any object of the class of which it is a member, and has access to all the members of a class for that object</a:t>
            </a:r>
            <a:r>
              <a:rPr lang="en-US" sz="1600" cap="none" dirty="0" smtClean="0"/>
              <a:t>.</a:t>
            </a:r>
            <a:br>
              <a:rPr lang="en-US" sz="1600" cap="none" dirty="0" smtClean="0"/>
            </a:br>
            <a:r>
              <a:rPr lang="en-US" sz="1600" cap="none" dirty="0"/>
              <a:t/>
            </a:r>
            <a:br>
              <a:rPr lang="en-US" sz="1600" cap="none" dirty="0"/>
            </a:br>
            <a:r>
              <a:rPr lang="en-US" sz="1600" cap="none" dirty="0"/>
              <a:t/>
            </a:r>
            <a:br>
              <a:rPr lang="en-US" sz="1600" cap="none" dirty="0"/>
            </a:br>
            <a:r>
              <a:rPr lang="en-US" sz="1600" cap="none" dirty="0"/>
              <a:t>4.</a:t>
            </a:r>
            <a:r>
              <a:rPr lang="en-US" sz="1600" dirty="0"/>
              <a:t> </a:t>
            </a:r>
            <a:r>
              <a:rPr lang="en-US" sz="1600" u="sng" dirty="0"/>
              <a:t>Classes and Objects</a:t>
            </a:r>
            <a:r>
              <a:rPr lang="en-US" sz="1600" u="sng" dirty="0" smtClean="0"/>
              <a:t>:</a:t>
            </a:r>
            <a:br>
              <a:rPr lang="en-US" sz="1600" u="sng" dirty="0" smtClean="0"/>
            </a:br>
            <a:r>
              <a:rPr lang="en-US" sz="1600" cap="none" dirty="0"/>
              <a:t/>
            </a:r>
            <a:br>
              <a:rPr lang="en-US" sz="1600" cap="none" dirty="0"/>
            </a:br>
            <a:r>
              <a:rPr lang="en-US" sz="1600" cap="none" dirty="0"/>
              <a:t>The classes are the most important feature of </a:t>
            </a:r>
            <a:r>
              <a:rPr lang="en-US" sz="1600" cap="none" dirty="0" err="1"/>
              <a:t>c++</a:t>
            </a:r>
            <a:r>
              <a:rPr lang="en-US" sz="1600" cap="none" dirty="0"/>
              <a:t> that leads to object oriented programming. Class is a user defined data type, which holds its own data members and member functions, which can be accessed and used by creating instance of that </a:t>
            </a:r>
            <a:r>
              <a:rPr lang="en-US" sz="1600" cap="none" dirty="0" err="1"/>
              <a:t>class.A</a:t>
            </a:r>
            <a:r>
              <a:rPr lang="en-US" sz="1600" cap="none" dirty="0"/>
              <a:t> class in </a:t>
            </a:r>
            <a:r>
              <a:rPr lang="en-US" sz="1600" cap="none" dirty="0" err="1"/>
              <a:t>c++</a:t>
            </a:r>
            <a:r>
              <a:rPr lang="en-US" sz="1600" cap="none" dirty="0"/>
              <a:t> is a user defined type or data structure declared with keyword class that has data and functions (also called methods) as its members whose access is governed by the three access </a:t>
            </a:r>
            <a:r>
              <a:rPr lang="en-US" sz="1600" cap="none" dirty="0" err="1"/>
              <a:t>specifiers</a:t>
            </a:r>
            <a:r>
              <a:rPr lang="en-US" sz="1600" cap="none" dirty="0"/>
              <a:t> private, protected or public (by default access to members of a class is private).</a:t>
            </a:r>
            <a:endParaRPr lang="en-US" sz="1600" dirty="0"/>
          </a:p>
        </p:txBody>
      </p:sp>
      <p:sp>
        <p:nvSpPr>
          <p:cNvPr id="3" name="Text Placeholder 2"/>
          <p:cNvSpPr>
            <a:spLocks noGrp="1"/>
          </p:cNvSpPr>
          <p:nvPr>
            <p:ph type="body" idx="1"/>
          </p:nvPr>
        </p:nvSpPr>
        <p:spPr>
          <a:xfrm>
            <a:off x="722313" y="260649"/>
            <a:ext cx="7772400" cy="576063"/>
          </a:xfrm>
        </p:spPr>
        <p:txBody>
          <a:bodyPr/>
          <a:lstStyle/>
          <a:p>
            <a:r>
              <a:rPr lang="en-US" dirty="0" smtClean="0"/>
              <a:t>Continue…......</a:t>
            </a:r>
            <a:endParaRPr lang="en-US" dirty="0"/>
          </a:p>
        </p:txBody>
      </p:sp>
    </p:spTree>
    <p:extLst>
      <p:ext uri="{BB962C8B-B14F-4D97-AF65-F5344CB8AC3E}">
        <p14:creationId xmlns:p14="http://schemas.microsoft.com/office/powerpoint/2010/main" val="2819773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7776864" cy="526380"/>
          </a:xfrm>
        </p:spPr>
        <p:txBody>
          <a:bodyPr>
            <a:normAutofit/>
          </a:bodyPr>
          <a:lstStyle/>
          <a:p>
            <a:r>
              <a:rPr lang="en-US" dirty="0" smtClean="0"/>
              <a:t>OUR PROJECT SWITCH USES CALCULATOR IMAGE: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4810" y="1412875"/>
            <a:ext cx="2770555" cy="4352925"/>
          </a:xfrm>
        </p:spPr>
      </p:pic>
    </p:spTree>
    <p:extLst>
      <p:ext uri="{BB962C8B-B14F-4D97-AF65-F5344CB8AC3E}">
        <p14:creationId xmlns:p14="http://schemas.microsoft.com/office/powerpoint/2010/main" val="39722373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124744"/>
            <a:ext cx="7772400" cy="4644231"/>
          </a:xfrm>
        </p:spPr>
        <p:txBody>
          <a:bodyPr>
            <a:normAutofit/>
          </a:bodyPr>
          <a:lstStyle/>
          <a:p>
            <a:r>
              <a:rPr lang="en-US" sz="2000" dirty="0" smtClean="0"/>
              <a:t>Advantage:</a:t>
            </a:r>
            <a:r>
              <a:rPr lang="en-US" sz="2000" cap="none" dirty="0" smtClean="0"/>
              <a:t/>
            </a:r>
            <a:br>
              <a:rPr lang="en-US" sz="2000" cap="none" dirty="0" smtClean="0"/>
            </a:br>
            <a:r>
              <a:rPr lang="en-US" sz="2000" cap="none" dirty="0" smtClean="0"/>
              <a:t>1.Easyly back into main function.</a:t>
            </a:r>
            <a:br>
              <a:rPr lang="en-US" sz="2000" cap="none" dirty="0" smtClean="0"/>
            </a:br>
            <a:r>
              <a:rPr lang="en-US" sz="2000" cap="none" dirty="0" smtClean="0"/>
              <a:t>2.Easyly  exit  any switch.</a:t>
            </a:r>
            <a:br>
              <a:rPr lang="en-US" sz="2000" cap="none" dirty="0" smtClean="0"/>
            </a:br>
            <a:r>
              <a:rPr lang="en-US" sz="2000" cap="none" dirty="0" smtClean="0"/>
              <a:t>3.Unlimited using without command exit switch.</a:t>
            </a:r>
            <a:br>
              <a:rPr lang="en-US" sz="2000" cap="none" dirty="0" smtClean="0"/>
            </a:br>
            <a:r>
              <a:rPr lang="en-US" sz="2000" cap="none" dirty="0" smtClean="0"/>
              <a:t>4.Any user can use it </a:t>
            </a:r>
            <a:r>
              <a:rPr lang="en-US" sz="2000" cap="none" dirty="0" err="1" smtClean="0"/>
              <a:t>easyly</a:t>
            </a:r>
            <a:r>
              <a:rPr lang="en-US" sz="2000" cap="none" dirty="0" smtClean="0"/>
              <a:t>.</a:t>
            </a:r>
            <a:br>
              <a:rPr lang="en-US" sz="2000" cap="none" dirty="0" smtClean="0"/>
            </a:br>
            <a:r>
              <a:rPr lang="en-US" sz="2000" dirty="0" smtClean="0"/>
              <a:t>Limitation:</a:t>
            </a:r>
            <a:br>
              <a:rPr lang="en-US" sz="2000" dirty="0" smtClean="0"/>
            </a:br>
            <a:r>
              <a:rPr lang="en-US" sz="2000" cap="none" dirty="0" smtClean="0"/>
              <a:t>1.Complite time is around 4 second.</a:t>
            </a:r>
            <a:br>
              <a:rPr lang="en-US" sz="2000" cap="none" dirty="0" smtClean="0"/>
            </a:br>
            <a:r>
              <a:rPr lang="en-US" sz="2000" cap="none" dirty="0" smtClean="0"/>
              <a:t>2.Arithmatic operation division use  for only two variable divide.</a:t>
            </a:r>
            <a:br>
              <a:rPr lang="en-US" sz="2000" cap="none" dirty="0" smtClean="0"/>
            </a:br>
            <a:r>
              <a:rPr lang="en-US" sz="2000" cap="none" dirty="0" smtClean="0"/>
              <a:t>3.We can not use all </a:t>
            </a:r>
            <a:r>
              <a:rPr lang="en-US" sz="2000" cap="none" dirty="0" err="1" smtClean="0"/>
              <a:t>Arithmatic</a:t>
            </a:r>
            <a:r>
              <a:rPr lang="en-US" sz="2000" cap="none" dirty="0" smtClean="0"/>
              <a:t> </a:t>
            </a:r>
            <a:r>
              <a:rPr lang="en-US" sz="2000" cap="none" dirty="0"/>
              <a:t>operation </a:t>
            </a:r>
            <a:r>
              <a:rPr lang="en-US" sz="2000" cap="none" dirty="0" smtClean="0"/>
              <a:t>together.</a:t>
            </a:r>
            <a:br>
              <a:rPr lang="en-US" sz="2000" cap="none" dirty="0" smtClean="0"/>
            </a:br>
            <a:r>
              <a:rPr lang="en-US" sz="2000" cap="none" dirty="0" smtClean="0"/>
              <a:t>4.switch only perform integer value.</a:t>
            </a:r>
            <a:endParaRPr lang="en-US" sz="2000" cap="none" dirty="0"/>
          </a:p>
        </p:txBody>
      </p:sp>
      <p:sp>
        <p:nvSpPr>
          <p:cNvPr id="3" name="Text Placeholder 2"/>
          <p:cNvSpPr>
            <a:spLocks noGrp="1"/>
          </p:cNvSpPr>
          <p:nvPr>
            <p:ph type="body" idx="1"/>
          </p:nvPr>
        </p:nvSpPr>
        <p:spPr>
          <a:xfrm>
            <a:off x="539552" y="404664"/>
            <a:ext cx="7772400" cy="432047"/>
          </a:xfrm>
        </p:spPr>
        <p:txBody>
          <a:bodyPr/>
          <a:lstStyle/>
          <a:p>
            <a:r>
              <a:rPr lang="en-US" dirty="0" smtClean="0"/>
              <a:t>Our </a:t>
            </a:r>
            <a:r>
              <a:rPr lang="en-US" dirty="0"/>
              <a:t>project code advantage and </a:t>
            </a:r>
            <a:r>
              <a:rPr lang="en-US" dirty="0" smtClean="0"/>
              <a:t>limitation:</a:t>
            </a:r>
            <a:endParaRPr lang="en-US" dirty="0"/>
          </a:p>
        </p:txBody>
      </p:sp>
    </p:spTree>
    <p:extLst>
      <p:ext uri="{BB962C8B-B14F-4D97-AF65-F5344CB8AC3E}">
        <p14:creationId xmlns:p14="http://schemas.microsoft.com/office/powerpoint/2010/main" val="2890091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764704"/>
            <a:ext cx="7772400" cy="864096"/>
          </a:xfrm>
        </p:spPr>
        <p:txBody>
          <a:bodyPr/>
          <a:lstStyle/>
          <a:p>
            <a:r>
              <a:rPr lang="en-US" dirty="0" smtClean="0"/>
              <a:t>OUR PRESENTATION TOPIC:</a:t>
            </a:r>
            <a:endParaRPr lang="en-US" dirty="0"/>
          </a:p>
        </p:txBody>
      </p:sp>
      <p:sp>
        <p:nvSpPr>
          <p:cNvPr id="3" name="Subtitle 2"/>
          <p:cNvSpPr>
            <a:spLocks noGrp="1"/>
          </p:cNvSpPr>
          <p:nvPr>
            <p:ph type="subTitle" idx="1"/>
          </p:nvPr>
        </p:nvSpPr>
        <p:spPr>
          <a:xfrm>
            <a:off x="2123728" y="3789040"/>
            <a:ext cx="6408712" cy="648072"/>
          </a:xfrm>
        </p:spPr>
        <p:txBody>
          <a:bodyPr>
            <a:normAutofit/>
          </a:bodyPr>
          <a:lstStyle/>
          <a:p>
            <a:r>
              <a:rPr lang="en-US" sz="1600" b="1" dirty="0" smtClean="0"/>
              <a:t>PROJECT </a:t>
            </a:r>
            <a:r>
              <a:rPr lang="en-US" sz="1600" b="1" dirty="0"/>
              <a:t>ON:OVERLOADING OVERVIEW </a:t>
            </a:r>
            <a:r>
              <a:rPr lang="en-US" sz="1600" b="1" dirty="0" smtClean="0"/>
              <a:t>SCIENTIFIC CALCULATOR.</a:t>
            </a:r>
            <a:endParaRPr lang="en-US" sz="1600" b="1" dirty="0"/>
          </a:p>
        </p:txBody>
      </p:sp>
    </p:spTree>
    <p:extLst>
      <p:ext uri="{BB962C8B-B14F-4D97-AF65-F5344CB8AC3E}">
        <p14:creationId xmlns:p14="http://schemas.microsoft.com/office/powerpoint/2010/main" val="24028305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9552" y="404664"/>
            <a:ext cx="8208912" cy="546075"/>
          </a:xfrm>
        </p:spPr>
        <p:txBody>
          <a:bodyPr>
            <a:normAutofit/>
          </a:bodyPr>
          <a:lstStyle/>
          <a:p>
            <a:r>
              <a:rPr lang="en-US" dirty="0"/>
              <a:t>project source code </a:t>
            </a:r>
            <a:r>
              <a:rPr lang="en-US" dirty="0" smtClean="0"/>
              <a:t>screenshot:</a:t>
            </a:r>
            <a:endParaRPr lang="en-US" dirty="0"/>
          </a:p>
        </p:txBody>
      </p:sp>
      <p:pic>
        <p:nvPicPr>
          <p:cNvPr id="7" name="Content Placeholder 6" descr="r1.JPG"/>
          <p:cNvPicPr>
            <a:picLocks noGrp="1" noChangeAspect="1"/>
          </p:cNvPicPr>
          <p:nvPr>
            <p:ph sz="half" idx="2"/>
          </p:nvPr>
        </p:nvPicPr>
        <p:blipFill>
          <a:blip r:embed="rId2"/>
          <a:stretch>
            <a:fillRect/>
          </a:stretch>
        </p:blipFill>
        <p:spPr>
          <a:xfrm>
            <a:off x="539552" y="1484785"/>
            <a:ext cx="3607698" cy="4392488"/>
          </a:xfrm>
        </p:spPr>
      </p:pic>
      <p:pic>
        <p:nvPicPr>
          <p:cNvPr id="8" name="Content Placeholder 7" descr="r2.JPG"/>
          <p:cNvPicPr>
            <a:picLocks noGrp="1" noChangeAspect="1"/>
          </p:cNvPicPr>
          <p:nvPr>
            <p:ph sz="quarter" idx="4"/>
          </p:nvPr>
        </p:nvPicPr>
        <p:blipFill>
          <a:blip r:embed="rId3"/>
          <a:stretch>
            <a:fillRect/>
          </a:stretch>
        </p:blipFill>
        <p:spPr>
          <a:xfrm>
            <a:off x="4794631" y="1484784"/>
            <a:ext cx="4025841" cy="4248472"/>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r3.JPG"/>
          <p:cNvPicPr>
            <a:picLocks noGrp="1" noChangeAspect="1"/>
          </p:cNvPicPr>
          <p:nvPr>
            <p:ph sz="half" idx="2"/>
          </p:nvPr>
        </p:nvPicPr>
        <p:blipFill>
          <a:blip r:embed="rId2"/>
          <a:stretch>
            <a:fillRect/>
          </a:stretch>
        </p:blipFill>
        <p:spPr>
          <a:xfrm>
            <a:off x="940682" y="2174875"/>
            <a:ext cx="3073224" cy="3951288"/>
          </a:xfrm>
        </p:spPr>
      </p:pic>
      <p:pic>
        <p:nvPicPr>
          <p:cNvPr id="8" name="Content Placeholder 7" descr="r4.JPG"/>
          <p:cNvPicPr>
            <a:picLocks noGrp="1" noChangeAspect="1"/>
          </p:cNvPicPr>
          <p:nvPr>
            <p:ph sz="quarter" idx="4"/>
          </p:nvPr>
        </p:nvPicPr>
        <p:blipFill>
          <a:blip r:embed="rId3"/>
          <a:stretch>
            <a:fillRect/>
          </a:stretch>
        </p:blipFill>
        <p:spPr>
          <a:xfrm>
            <a:off x="4933482" y="2174875"/>
            <a:ext cx="3464861" cy="3951288"/>
          </a:xfrm>
        </p:spPr>
      </p:pic>
      <p:sp>
        <p:nvSpPr>
          <p:cNvPr id="4" name="Text Placeholder 3"/>
          <p:cNvSpPr>
            <a:spLocks noGrp="1"/>
          </p:cNvSpPr>
          <p:nvPr>
            <p:ph type="body" idx="1"/>
          </p:nvPr>
        </p:nvSpPr>
        <p:spPr>
          <a:xfrm>
            <a:off x="457200" y="692697"/>
            <a:ext cx="7571184" cy="648072"/>
          </a:xfrm>
        </p:spPr>
        <p:txBody>
          <a:bodyPr/>
          <a:lstStyle/>
          <a:p>
            <a:r>
              <a:rPr lang="en-US" dirty="0" smtClean="0"/>
              <a:t>Continue………….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r5.JPG"/>
          <p:cNvPicPr>
            <a:picLocks noGrp="1" noChangeAspect="1"/>
          </p:cNvPicPr>
          <p:nvPr>
            <p:ph sz="half" idx="1"/>
          </p:nvPr>
        </p:nvPicPr>
        <p:blipFill>
          <a:blip r:embed="rId2"/>
          <a:stretch>
            <a:fillRect/>
          </a:stretch>
        </p:blipFill>
        <p:spPr>
          <a:xfrm>
            <a:off x="590682" y="1600200"/>
            <a:ext cx="3771636" cy="4525963"/>
          </a:xfrm>
        </p:spPr>
      </p:pic>
      <p:pic>
        <p:nvPicPr>
          <p:cNvPr id="6" name="Content Placeholder 5" descr="r6.JPG"/>
          <p:cNvPicPr>
            <a:picLocks noGrp="1" noChangeAspect="1"/>
          </p:cNvPicPr>
          <p:nvPr>
            <p:ph sz="half" idx="2"/>
          </p:nvPr>
        </p:nvPicPr>
        <p:blipFill>
          <a:blip r:embed="rId3"/>
          <a:stretch>
            <a:fillRect/>
          </a:stretch>
        </p:blipFill>
        <p:spPr>
          <a:xfrm>
            <a:off x="4810914" y="1600200"/>
            <a:ext cx="3713172" cy="4525963"/>
          </a:xfrm>
        </p:spPr>
      </p:pic>
      <p:sp>
        <p:nvSpPr>
          <p:cNvPr id="7" name="Text Placeholder 2"/>
          <p:cNvSpPr txBox="1">
            <a:spLocks/>
          </p:cNvSpPr>
          <p:nvPr/>
        </p:nvSpPr>
        <p:spPr>
          <a:xfrm>
            <a:off x="457200" y="404665"/>
            <a:ext cx="7715200" cy="100811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dirty="0" smtClean="0"/>
              <a:t>Continue……………</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648072"/>
          </a:xfrm>
        </p:spPr>
        <p:txBody>
          <a:bodyPr>
            <a:normAutofit fontScale="90000"/>
          </a:bodyPr>
          <a:lstStyle/>
          <a:p>
            <a:r>
              <a:rPr lang="en-US" dirty="0" smtClean="0"/>
              <a:t/>
            </a:r>
            <a:br>
              <a:rPr lang="en-US" dirty="0" smtClean="0"/>
            </a:br>
            <a:r>
              <a:rPr lang="en-US" dirty="0" smtClean="0"/>
              <a:t>Continue…………………….</a:t>
            </a:r>
            <a:r>
              <a:rPr lang="en-US" dirty="0"/>
              <a:t/>
            </a:r>
            <a:br>
              <a:rPr lang="en-US" dirty="0"/>
            </a:br>
            <a:endParaRPr lang="en-US" dirty="0"/>
          </a:p>
        </p:txBody>
      </p:sp>
      <p:pic>
        <p:nvPicPr>
          <p:cNvPr id="5" name="Content Placeholder 4" descr="r7.JPG"/>
          <p:cNvPicPr>
            <a:picLocks noGrp="1" noChangeAspect="1"/>
          </p:cNvPicPr>
          <p:nvPr>
            <p:ph sz="half" idx="1"/>
          </p:nvPr>
        </p:nvPicPr>
        <p:blipFill>
          <a:blip r:embed="rId2"/>
          <a:stretch>
            <a:fillRect/>
          </a:stretch>
        </p:blipFill>
        <p:spPr>
          <a:xfrm>
            <a:off x="554457" y="1600200"/>
            <a:ext cx="3844085" cy="4525963"/>
          </a:xfrm>
        </p:spPr>
      </p:pic>
      <p:pic>
        <p:nvPicPr>
          <p:cNvPr id="6" name="Content Placeholder 5" descr="r8.JPG"/>
          <p:cNvPicPr>
            <a:picLocks noGrp="1" noChangeAspect="1"/>
          </p:cNvPicPr>
          <p:nvPr>
            <p:ph sz="half" idx="2"/>
          </p:nvPr>
        </p:nvPicPr>
        <p:blipFill>
          <a:blip r:embed="rId3"/>
          <a:stretch>
            <a:fillRect/>
          </a:stretch>
        </p:blipFill>
        <p:spPr>
          <a:xfrm>
            <a:off x="4648200" y="2340576"/>
            <a:ext cx="4038600" cy="3045211"/>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9.JPG"/>
          <p:cNvPicPr>
            <a:picLocks noGrp="1" noChangeAspect="1"/>
          </p:cNvPicPr>
          <p:nvPr>
            <p:ph sz="half" idx="1"/>
          </p:nvPr>
        </p:nvPicPr>
        <p:blipFill>
          <a:blip r:embed="rId2"/>
          <a:stretch>
            <a:fillRect/>
          </a:stretch>
        </p:blipFill>
        <p:spPr>
          <a:xfrm>
            <a:off x="457200" y="1637004"/>
            <a:ext cx="4038600" cy="4452354"/>
          </a:xfrm>
        </p:spPr>
      </p:pic>
      <p:pic>
        <p:nvPicPr>
          <p:cNvPr id="6" name="Content Placeholder 5" descr="r10 (2).JPG"/>
          <p:cNvPicPr>
            <a:picLocks noGrp="1" noChangeAspect="1"/>
          </p:cNvPicPr>
          <p:nvPr>
            <p:ph sz="half" idx="2"/>
          </p:nvPr>
        </p:nvPicPr>
        <p:blipFill>
          <a:blip r:embed="rId3"/>
          <a:stretch>
            <a:fillRect/>
          </a:stretch>
        </p:blipFill>
        <p:spPr>
          <a:xfrm>
            <a:off x="4648200" y="2106497"/>
            <a:ext cx="4038600" cy="3513369"/>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8" name="Content Placeholder 7" descr="r12 (2).JPG"/>
          <p:cNvPicPr>
            <a:picLocks noGrp="1" noChangeAspect="1"/>
          </p:cNvPicPr>
          <p:nvPr>
            <p:ph sz="half" idx="2"/>
          </p:nvPr>
        </p:nvPicPr>
        <p:blipFill>
          <a:blip r:embed="rId2"/>
          <a:stretch>
            <a:fillRect/>
          </a:stretch>
        </p:blipFill>
        <p:spPr>
          <a:xfrm>
            <a:off x="4648200" y="1870253"/>
            <a:ext cx="4038600" cy="3985857"/>
          </a:xfrm>
        </p:spPr>
      </p:pic>
      <p:pic>
        <p:nvPicPr>
          <p:cNvPr id="7" name="Content Placeholder 6" descr="r11 (2).JPG"/>
          <p:cNvPicPr>
            <a:picLocks noGrp="1" noChangeAspect="1"/>
          </p:cNvPicPr>
          <p:nvPr>
            <p:ph sz="half" idx="1"/>
          </p:nvPr>
        </p:nvPicPr>
        <p:blipFill>
          <a:blip r:embed="rId3"/>
          <a:stretch>
            <a:fillRect/>
          </a:stretch>
        </p:blipFill>
        <p:spPr>
          <a:xfrm>
            <a:off x="457200" y="2038848"/>
            <a:ext cx="4038600" cy="3648666"/>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13.JPG"/>
          <p:cNvPicPr>
            <a:picLocks noGrp="1" noChangeAspect="1"/>
          </p:cNvPicPr>
          <p:nvPr>
            <p:ph sz="half" idx="1"/>
          </p:nvPr>
        </p:nvPicPr>
        <p:blipFill>
          <a:blip r:embed="rId2"/>
          <a:stretch>
            <a:fillRect/>
          </a:stretch>
        </p:blipFill>
        <p:spPr>
          <a:xfrm>
            <a:off x="457200" y="1691714"/>
            <a:ext cx="4038600" cy="4342934"/>
          </a:xfrm>
        </p:spPr>
      </p:pic>
      <p:pic>
        <p:nvPicPr>
          <p:cNvPr id="6" name="Content Placeholder 5" descr="r14.JPG"/>
          <p:cNvPicPr>
            <a:picLocks noGrp="1" noChangeAspect="1"/>
          </p:cNvPicPr>
          <p:nvPr>
            <p:ph sz="half" idx="2"/>
          </p:nvPr>
        </p:nvPicPr>
        <p:blipFill>
          <a:blip r:embed="rId3"/>
          <a:stretch>
            <a:fillRect/>
          </a:stretch>
        </p:blipFill>
        <p:spPr>
          <a:xfrm>
            <a:off x="4648200" y="1632657"/>
            <a:ext cx="4038600" cy="4461048"/>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r15.JPG"/>
          <p:cNvPicPr>
            <a:picLocks noGrp="1" noChangeAspect="1"/>
          </p:cNvPicPr>
          <p:nvPr>
            <p:ph sz="half" idx="1"/>
          </p:nvPr>
        </p:nvPicPr>
        <p:blipFill>
          <a:blip r:embed="rId2"/>
          <a:stretch>
            <a:fillRect/>
          </a:stretch>
        </p:blipFill>
        <p:spPr>
          <a:xfrm>
            <a:off x="599986" y="1600200"/>
            <a:ext cx="3753028" cy="4525963"/>
          </a:xfrm>
        </p:spPr>
      </p:pic>
      <p:pic>
        <p:nvPicPr>
          <p:cNvPr id="6" name="Content Placeholder 5" descr="r16.JPG"/>
          <p:cNvPicPr>
            <a:picLocks noGrp="1" noChangeAspect="1"/>
          </p:cNvPicPr>
          <p:nvPr>
            <p:ph sz="half" idx="2"/>
          </p:nvPr>
        </p:nvPicPr>
        <p:blipFill>
          <a:blip r:embed="rId3"/>
          <a:stretch>
            <a:fillRect/>
          </a:stretch>
        </p:blipFill>
        <p:spPr>
          <a:xfrm>
            <a:off x="4648200" y="1713076"/>
            <a:ext cx="4038600" cy="4300210"/>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17.JPG"/>
          <p:cNvPicPr>
            <a:picLocks noGrp="1" noChangeAspect="1"/>
          </p:cNvPicPr>
          <p:nvPr>
            <p:ph sz="half" idx="1"/>
          </p:nvPr>
        </p:nvPicPr>
        <p:blipFill>
          <a:blip r:embed="rId2"/>
          <a:stretch>
            <a:fillRect/>
          </a:stretch>
        </p:blipFill>
        <p:spPr>
          <a:xfrm>
            <a:off x="457200" y="1631323"/>
            <a:ext cx="4038600" cy="4463716"/>
          </a:xfrm>
        </p:spPr>
      </p:pic>
      <p:pic>
        <p:nvPicPr>
          <p:cNvPr id="6" name="Content Placeholder 5" descr="r18.JPG"/>
          <p:cNvPicPr>
            <a:picLocks noGrp="1" noChangeAspect="1"/>
          </p:cNvPicPr>
          <p:nvPr>
            <p:ph sz="half" idx="2"/>
          </p:nvPr>
        </p:nvPicPr>
        <p:blipFill>
          <a:blip r:embed="rId3"/>
          <a:stretch>
            <a:fillRect/>
          </a:stretch>
        </p:blipFill>
        <p:spPr>
          <a:xfrm>
            <a:off x="4693318" y="1600200"/>
            <a:ext cx="3948364" cy="4525963"/>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19.JPG"/>
          <p:cNvPicPr>
            <a:picLocks noGrp="1" noChangeAspect="1"/>
          </p:cNvPicPr>
          <p:nvPr>
            <p:ph sz="half" idx="1"/>
          </p:nvPr>
        </p:nvPicPr>
        <p:blipFill>
          <a:blip r:embed="rId2"/>
          <a:stretch>
            <a:fillRect/>
          </a:stretch>
        </p:blipFill>
        <p:spPr>
          <a:xfrm>
            <a:off x="873016" y="1600200"/>
            <a:ext cx="3206968" cy="4525963"/>
          </a:xfrm>
        </p:spPr>
      </p:pic>
      <p:pic>
        <p:nvPicPr>
          <p:cNvPr id="6" name="Content Placeholder 5" descr="r20.JPG"/>
          <p:cNvPicPr>
            <a:picLocks noGrp="1" noChangeAspect="1"/>
          </p:cNvPicPr>
          <p:nvPr>
            <p:ph sz="half" idx="2"/>
          </p:nvPr>
        </p:nvPicPr>
        <p:blipFill>
          <a:blip r:embed="rId3"/>
          <a:stretch>
            <a:fillRect/>
          </a:stretch>
        </p:blipFill>
        <p:spPr>
          <a:xfrm>
            <a:off x="4944548" y="1600200"/>
            <a:ext cx="3445904" cy="4525963"/>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764704"/>
            <a:ext cx="7772400" cy="4608512"/>
          </a:xfrm>
        </p:spPr>
        <p:txBody>
          <a:bodyPr/>
          <a:lstStyle/>
          <a:p>
            <a:r>
              <a:rPr lang="en-US" dirty="0"/>
              <a:t>OVERLODING </a:t>
            </a:r>
            <a:r>
              <a:rPr lang="en-US" dirty="0" smtClean="0"/>
              <a:t>GROUP MEMBERS:</a:t>
            </a:r>
            <a:br>
              <a:rPr lang="en-US" dirty="0" smtClean="0"/>
            </a:br>
            <a:r>
              <a:rPr lang="en-US" dirty="0" smtClean="0"/>
              <a:t>1.</a:t>
            </a:r>
            <a:br>
              <a:rPr lang="en-US" dirty="0" smtClean="0"/>
            </a:br>
            <a:r>
              <a:rPr lang="en-US" dirty="0" smtClean="0"/>
              <a:t/>
            </a:r>
            <a:br>
              <a:rPr lang="en-US" dirty="0" smtClean="0"/>
            </a:br>
            <a:r>
              <a:rPr lang="en-US" dirty="0" smtClean="0"/>
              <a:t>2.tutul </a:t>
            </a:r>
            <a:r>
              <a:rPr lang="en-US" dirty="0" err="1" smtClean="0"/>
              <a:t>hossan</a:t>
            </a:r>
            <a:r>
              <a:rPr lang="en-US" dirty="0" smtClean="0"/>
              <a:t>(id:cse06007270)</a:t>
            </a:r>
            <a:r>
              <a:rPr lang="en-US" dirty="0" smtClean="0"/>
              <a:t/>
            </a:r>
            <a:br>
              <a:rPr lang="en-US" dirty="0" smtClean="0"/>
            </a:br>
            <a:r>
              <a:rPr lang="en-US" dirty="0" smtClean="0"/>
              <a:t>3.rakib </a:t>
            </a:r>
            <a:r>
              <a:rPr lang="en-US" dirty="0" err="1" smtClean="0"/>
              <a:t>hassan</a:t>
            </a:r>
            <a:r>
              <a:rPr lang="en-US" dirty="0" smtClean="0"/>
              <a:t>(id:cse06007262)</a:t>
            </a:r>
            <a:r>
              <a:rPr lang="en-US" dirty="0"/>
              <a:t/>
            </a:r>
            <a:br>
              <a:rPr lang="en-US" dirty="0"/>
            </a:br>
            <a:endParaRPr lang="en-US" dirty="0"/>
          </a:p>
        </p:txBody>
      </p:sp>
    </p:spTree>
    <p:extLst>
      <p:ext uri="{BB962C8B-B14F-4D97-AF65-F5344CB8AC3E}">
        <p14:creationId xmlns:p14="http://schemas.microsoft.com/office/powerpoint/2010/main" val="35598116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23.JPG"/>
          <p:cNvPicPr>
            <a:picLocks noGrp="1" noChangeAspect="1"/>
          </p:cNvPicPr>
          <p:nvPr>
            <p:ph sz="half" idx="1"/>
          </p:nvPr>
        </p:nvPicPr>
        <p:blipFill>
          <a:blip r:embed="rId2"/>
          <a:stretch>
            <a:fillRect/>
          </a:stretch>
        </p:blipFill>
        <p:spPr>
          <a:xfrm>
            <a:off x="457200" y="2133292"/>
            <a:ext cx="4038600" cy="3459778"/>
          </a:xfrm>
        </p:spPr>
      </p:pic>
      <p:pic>
        <p:nvPicPr>
          <p:cNvPr id="6" name="Content Placeholder 5" descr="r24.JPG"/>
          <p:cNvPicPr>
            <a:picLocks noGrp="1" noChangeAspect="1"/>
          </p:cNvPicPr>
          <p:nvPr>
            <p:ph sz="half" idx="2"/>
          </p:nvPr>
        </p:nvPicPr>
        <p:blipFill>
          <a:blip r:embed="rId3"/>
          <a:stretch>
            <a:fillRect/>
          </a:stretch>
        </p:blipFill>
        <p:spPr>
          <a:xfrm>
            <a:off x="4648200" y="2342970"/>
            <a:ext cx="4038600" cy="3040423"/>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25.JPG"/>
          <p:cNvPicPr>
            <a:picLocks noGrp="1" noChangeAspect="1"/>
          </p:cNvPicPr>
          <p:nvPr>
            <p:ph sz="half" idx="1"/>
          </p:nvPr>
        </p:nvPicPr>
        <p:blipFill>
          <a:blip r:embed="rId2"/>
          <a:stretch>
            <a:fillRect/>
          </a:stretch>
        </p:blipFill>
        <p:spPr>
          <a:xfrm>
            <a:off x="457200" y="1836189"/>
            <a:ext cx="4038600" cy="4053985"/>
          </a:xfrm>
        </p:spPr>
      </p:pic>
      <p:pic>
        <p:nvPicPr>
          <p:cNvPr id="8" name="Content Placeholder 7" descr="r26.JPG"/>
          <p:cNvPicPr>
            <a:picLocks noGrp="1" noChangeAspect="1"/>
          </p:cNvPicPr>
          <p:nvPr>
            <p:ph sz="half" idx="2"/>
          </p:nvPr>
        </p:nvPicPr>
        <p:blipFill>
          <a:blip r:embed="rId3"/>
          <a:stretch>
            <a:fillRect/>
          </a:stretch>
        </p:blipFill>
        <p:spPr>
          <a:xfrm>
            <a:off x="4700249" y="1600200"/>
            <a:ext cx="3934502" cy="4525963"/>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27.JPG"/>
          <p:cNvPicPr>
            <a:picLocks noGrp="1" noChangeAspect="1"/>
          </p:cNvPicPr>
          <p:nvPr>
            <p:ph sz="half" idx="1"/>
          </p:nvPr>
        </p:nvPicPr>
        <p:blipFill>
          <a:blip r:embed="rId2"/>
          <a:stretch>
            <a:fillRect/>
          </a:stretch>
        </p:blipFill>
        <p:spPr>
          <a:xfrm>
            <a:off x="514104" y="1600200"/>
            <a:ext cx="3924791" cy="4525963"/>
          </a:xfrm>
        </p:spPr>
      </p:pic>
      <p:pic>
        <p:nvPicPr>
          <p:cNvPr id="6" name="Content Placeholder 5" descr="r28.JPG"/>
          <p:cNvPicPr>
            <a:picLocks noGrp="1" noChangeAspect="1"/>
          </p:cNvPicPr>
          <p:nvPr>
            <p:ph sz="half" idx="2"/>
          </p:nvPr>
        </p:nvPicPr>
        <p:blipFill>
          <a:blip r:embed="rId3"/>
          <a:stretch>
            <a:fillRect/>
          </a:stretch>
        </p:blipFill>
        <p:spPr>
          <a:xfrm>
            <a:off x="4648200" y="1676997"/>
            <a:ext cx="4038600" cy="4372369"/>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29.JPG"/>
          <p:cNvPicPr>
            <a:picLocks noGrp="1" noChangeAspect="1"/>
          </p:cNvPicPr>
          <p:nvPr>
            <p:ph sz="half" idx="1"/>
          </p:nvPr>
        </p:nvPicPr>
        <p:blipFill>
          <a:blip r:embed="rId2"/>
          <a:stretch>
            <a:fillRect/>
          </a:stretch>
        </p:blipFill>
        <p:spPr>
          <a:xfrm>
            <a:off x="457200" y="1632215"/>
            <a:ext cx="4038600" cy="4461933"/>
          </a:xfrm>
        </p:spPr>
      </p:pic>
      <p:pic>
        <p:nvPicPr>
          <p:cNvPr id="6" name="Content Placeholder 5" descr="r30.JPG"/>
          <p:cNvPicPr>
            <a:picLocks noGrp="1" noChangeAspect="1"/>
          </p:cNvPicPr>
          <p:nvPr>
            <p:ph sz="half" idx="2"/>
          </p:nvPr>
        </p:nvPicPr>
        <p:blipFill>
          <a:blip r:embed="rId3"/>
          <a:stretch>
            <a:fillRect/>
          </a:stretch>
        </p:blipFill>
        <p:spPr>
          <a:xfrm>
            <a:off x="4648200" y="1721499"/>
            <a:ext cx="4038600" cy="4283364"/>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31.JPG"/>
          <p:cNvPicPr>
            <a:picLocks noGrp="1" noChangeAspect="1"/>
          </p:cNvPicPr>
          <p:nvPr>
            <p:ph sz="half" idx="1"/>
          </p:nvPr>
        </p:nvPicPr>
        <p:blipFill>
          <a:blip r:embed="rId2"/>
          <a:stretch>
            <a:fillRect/>
          </a:stretch>
        </p:blipFill>
        <p:spPr>
          <a:xfrm>
            <a:off x="457200" y="2427235"/>
            <a:ext cx="4038600" cy="2871893"/>
          </a:xfrm>
        </p:spPr>
      </p:pic>
      <p:pic>
        <p:nvPicPr>
          <p:cNvPr id="6" name="Content Placeholder 5" descr="r32.JPG"/>
          <p:cNvPicPr>
            <a:picLocks noGrp="1" noChangeAspect="1"/>
          </p:cNvPicPr>
          <p:nvPr>
            <p:ph sz="half" idx="2"/>
          </p:nvPr>
        </p:nvPicPr>
        <p:blipFill>
          <a:blip r:embed="rId3"/>
          <a:stretch>
            <a:fillRect/>
          </a:stretch>
        </p:blipFill>
        <p:spPr>
          <a:xfrm>
            <a:off x="4648200" y="1816646"/>
            <a:ext cx="4038600" cy="4093071"/>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33 .JPG"/>
          <p:cNvPicPr>
            <a:picLocks noGrp="1" noChangeAspect="1"/>
          </p:cNvPicPr>
          <p:nvPr>
            <p:ph sz="half" idx="1"/>
          </p:nvPr>
        </p:nvPicPr>
        <p:blipFill>
          <a:blip r:embed="rId2"/>
          <a:stretch>
            <a:fillRect/>
          </a:stretch>
        </p:blipFill>
        <p:spPr>
          <a:xfrm>
            <a:off x="457200" y="2396121"/>
            <a:ext cx="4038600" cy="2934121"/>
          </a:xfrm>
        </p:spPr>
      </p:pic>
      <p:pic>
        <p:nvPicPr>
          <p:cNvPr id="6" name="Content Placeholder 5" descr="r34 .JPG"/>
          <p:cNvPicPr>
            <a:picLocks noGrp="1" noChangeAspect="1"/>
          </p:cNvPicPr>
          <p:nvPr>
            <p:ph sz="half" idx="2"/>
          </p:nvPr>
        </p:nvPicPr>
        <p:blipFill>
          <a:blip r:embed="rId3"/>
          <a:stretch>
            <a:fillRect/>
          </a:stretch>
        </p:blipFill>
        <p:spPr>
          <a:xfrm>
            <a:off x="5098217" y="1600200"/>
            <a:ext cx="3138565" cy="4525963"/>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35 .JPG"/>
          <p:cNvPicPr>
            <a:picLocks noGrp="1" noChangeAspect="1"/>
          </p:cNvPicPr>
          <p:nvPr>
            <p:ph sz="half" idx="1"/>
          </p:nvPr>
        </p:nvPicPr>
        <p:blipFill>
          <a:blip r:embed="rId2"/>
          <a:stretch>
            <a:fillRect/>
          </a:stretch>
        </p:blipFill>
        <p:spPr>
          <a:xfrm>
            <a:off x="486784" y="1600200"/>
            <a:ext cx="3979432" cy="4525963"/>
          </a:xfrm>
        </p:spPr>
      </p:pic>
      <p:pic>
        <p:nvPicPr>
          <p:cNvPr id="6" name="Content Placeholder 5" descr="r36 .JPG"/>
          <p:cNvPicPr>
            <a:picLocks noGrp="1" noChangeAspect="1"/>
          </p:cNvPicPr>
          <p:nvPr>
            <p:ph sz="half" idx="2"/>
          </p:nvPr>
        </p:nvPicPr>
        <p:blipFill>
          <a:blip r:embed="rId3"/>
          <a:stretch>
            <a:fillRect/>
          </a:stretch>
        </p:blipFill>
        <p:spPr>
          <a:xfrm>
            <a:off x="4993747" y="1600200"/>
            <a:ext cx="3347505" cy="4525963"/>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37.JPG"/>
          <p:cNvPicPr>
            <a:picLocks noGrp="1" noChangeAspect="1"/>
          </p:cNvPicPr>
          <p:nvPr>
            <p:ph sz="half" idx="1"/>
          </p:nvPr>
        </p:nvPicPr>
        <p:blipFill>
          <a:blip r:embed="rId2"/>
          <a:stretch>
            <a:fillRect/>
          </a:stretch>
        </p:blipFill>
        <p:spPr>
          <a:xfrm>
            <a:off x="428596" y="1785926"/>
            <a:ext cx="4038600" cy="4429156"/>
          </a:xfrm>
        </p:spPr>
      </p:pic>
      <p:pic>
        <p:nvPicPr>
          <p:cNvPr id="6" name="Content Placeholder 5" descr="r38 .JPG"/>
          <p:cNvPicPr>
            <a:picLocks noGrp="1" noChangeAspect="1"/>
          </p:cNvPicPr>
          <p:nvPr>
            <p:ph sz="half" idx="2"/>
          </p:nvPr>
        </p:nvPicPr>
        <p:blipFill>
          <a:blip r:embed="rId3"/>
          <a:stretch>
            <a:fillRect/>
          </a:stretch>
        </p:blipFill>
        <p:spPr>
          <a:xfrm>
            <a:off x="4648200" y="1816488"/>
            <a:ext cx="4038600" cy="4093387"/>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39.JPG"/>
          <p:cNvPicPr>
            <a:picLocks noGrp="1" noChangeAspect="1"/>
          </p:cNvPicPr>
          <p:nvPr>
            <p:ph sz="half" idx="1"/>
          </p:nvPr>
        </p:nvPicPr>
        <p:blipFill>
          <a:blip r:embed="rId2"/>
          <a:stretch>
            <a:fillRect/>
          </a:stretch>
        </p:blipFill>
        <p:spPr>
          <a:xfrm>
            <a:off x="457200" y="1955864"/>
            <a:ext cx="4038600" cy="3814635"/>
          </a:xfrm>
        </p:spPr>
      </p:pic>
      <p:pic>
        <p:nvPicPr>
          <p:cNvPr id="6" name="Content Placeholder 5" descr="r40.JPG"/>
          <p:cNvPicPr>
            <a:picLocks noGrp="1" noChangeAspect="1"/>
          </p:cNvPicPr>
          <p:nvPr>
            <p:ph sz="half" idx="2"/>
          </p:nvPr>
        </p:nvPicPr>
        <p:blipFill>
          <a:blip r:embed="rId3"/>
          <a:stretch>
            <a:fillRect/>
          </a:stretch>
        </p:blipFill>
        <p:spPr>
          <a:xfrm>
            <a:off x="4648200" y="2344392"/>
            <a:ext cx="4038600" cy="3037579"/>
          </a:xfr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41.JPG"/>
          <p:cNvPicPr>
            <a:picLocks noGrp="1" noChangeAspect="1"/>
          </p:cNvPicPr>
          <p:nvPr>
            <p:ph sz="half" idx="1"/>
          </p:nvPr>
        </p:nvPicPr>
        <p:blipFill>
          <a:blip r:embed="rId2"/>
          <a:stretch>
            <a:fillRect/>
          </a:stretch>
        </p:blipFill>
        <p:spPr>
          <a:xfrm>
            <a:off x="457200" y="1847691"/>
            <a:ext cx="4038600" cy="4030980"/>
          </a:xfrm>
        </p:spPr>
      </p:pic>
      <p:pic>
        <p:nvPicPr>
          <p:cNvPr id="6" name="Content Placeholder 5" descr="r42.JPG"/>
          <p:cNvPicPr>
            <a:picLocks noGrp="1" noChangeAspect="1"/>
          </p:cNvPicPr>
          <p:nvPr>
            <p:ph sz="half" idx="2"/>
          </p:nvPr>
        </p:nvPicPr>
        <p:blipFill>
          <a:blip r:embed="rId3"/>
          <a:stretch>
            <a:fillRect/>
          </a:stretch>
        </p:blipFill>
        <p:spPr>
          <a:xfrm>
            <a:off x="4648200" y="2211593"/>
            <a:ext cx="4038600" cy="3303176"/>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484784"/>
            <a:ext cx="8208912" cy="3888432"/>
          </a:xfrm>
        </p:spPr>
        <p:txBody>
          <a:bodyPr>
            <a:normAutofit fontScale="90000"/>
          </a:bodyPr>
          <a:lstStyle/>
          <a:p>
            <a:r>
              <a:rPr lang="en-US" sz="3200" dirty="0" smtClean="0"/>
              <a:t>1.INTRODUCTION.</a:t>
            </a:r>
            <a:br>
              <a:rPr lang="en-US" sz="3200" dirty="0" smtClean="0"/>
            </a:br>
            <a:r>
              <a:rPr lang="en-US" sz="3200" dirty="0" smtClean="0"/>
              <a:t>2.LIST OF USED TOTAL CLASS.</a:t>
            </a:r>
            <a:br>
              <a:rPr lang="en-US" sz="3200" dirty="0" smtClean="0"/>
            </a:br>
            <a:r>
              <a:rPr lang="en-US" sz="3200" dirty="0" smtClean="0"/>
              <a:t>3.PROJECT FUNCTIONARIES.</a:t>
            </a:r>
            <a:br>
              <a:rPr lang="en-US" sz="3200" dirty="0" smtClean="0"/>
            </a:br>
            <a:r>
              <a:rPr lang="en-US" sz="3200" dirty="0" smtClean="0"/>
              <a:t>4.PROJECT OUTER AND INER SWITCH.</a:t>
            </a:r>
            <a:br>
              <a:rPr lang="en-US" sz="3200" dirty="0" smtClean="0"/>
            </a:br>
            <a:r>
              <a:rPr lang="en-US" sz="3200" dirty="0" smtClean="0"/>
              <a:t>5.NEEDED FORMULA.</a:t>
            </a:r>
            <a:br>
              <a:rPr lang="en-US" sz="3200" dirty="0" smtClean="0"/>
            </a:br>
            <a:r>
              <a:rPr lang="en-US" sz="3200" dirty="0" smtClean="0"/>
              <a:t>6.USING C++ CONCEPT DEFINATION.</a:t>
            </a:r>
            <a:br>
              <a:rPr lang="en-US" sz="3200" dirty="0" smtClean="0"/>
            </a:br>
            <a:r>
              <a:rPr lang="en-US" sz="3200" dirty="0" smtClean="0"/>
              <a:t>7.OUR PROJECT SWITCH USES CALCULATOR IMAGE.</a:t>
            </a:r>
            <a:endParaRPr lang="en-US" sz="3200" dirty="0"/>
          </a:p>
        </p:txBody>
      </p:sp>
      <p:sp>
        <p:nvSpPr>
          <p:cNvPr id="3" name="Text Placeholder 2"/>
          <p:cNvSpPr>
            <a:spLocks noGrp="1"/>
          </p:cNvSpPr>
          <p:nvPr>
            <p:ph type="body" idx="1"/>
          </p:nvPr>
        </p:nvSpPr>
        <p:spPr>
          <a:xfrm>
            <a:off x="395536" y="692695"/>
            <a:ext cx="7772400" cy="576065"/>
          </a:xfrm>
        </p:spPr>
        <p:txBody>
          <a:bodyPr/>
          <a:lstStyle/>
          <a:p>
            <a:r>
              <a:rPr lang="en-US" b="1" dirty="0" smtClean="0"/>
              <a:t>CONTENTS AT A GLANCE:-</a:t>
            </a:r>
            <a:endParaRPr lang="en-US" b="1" dirty="0"/>
          </a:p>
        </p:txBody>
      </p:sp>
    </p:spTree>
    <p:extLst>
      <p:ext uri="{BB962C8B-B14F-4D97-AF65-F5344CB8AC3E}">
        <p14:creationId xmlns:p14="http://schemas.microsoft.com/office/powerpoint/2010/main" val="30095961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43.JPG"/>
          <p:cNvPicPr>
            <a:picLocks noGrp="1" noChangeAspect="1"/>
          </p:cNvPicPr>
          <p:nvPr>
            <p:ph sz="half" idx="1"/>
          </p:nvPr>
        </p:nvPicPr>
        <p:blipFill>
          <a:blip r:embed="rId2"/>
          <a:stretch>
            <a:fillRect/>
          </a:stretch>
        </p:blipFill>
        <p:spPr>
          <a:xfrm>
            <a:off x="457200" y="1896233"/>
            <a:ext cx="4038600" cy="3933896"/>
          </a:xfrm>
        </p:spPr>
      </p:pic>
      <p:pic>
        <p:nvPicPr>
          <p:cNvPr id="6" name="Content Placeholder 5" descr="r44.JPG"/>
          <p:cNvPicPr>
            <a:picLocks noGrp="1" noChangeAspect="1"/>
          </p:cNvPicPr>
          <p:nvPr>
            <p:ph sz="half" idx="2"/>
          </p:nvPr>
        </p:nvPicPr>
        <p:blipFill>
          <a:blip r:embed="rId3"/>
          <a:stretch>
            <a:fillRect/>
          </a:stretch>
        </p:blipFill>
        <p:spPr>
          <a:xfrm>
            <a:off x="4648200" y="2112900"/>
            <a:ext cx="4038600" cy="3500563"/>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45.JPG"/>
          <p:cNvPicPr>
            <a:picLocks noGrp="1" noChangeAspect="1"/>
          </p:cNvPicPr>
          <p:nvPr>
            <p:ph sz="half" idx="1"/>
          </p:nvPr>
        </p:nvPicPr>
        <p:blipFill>
          <a:blip r:embed="rId2"/>
          <a:stretch>
            <a:fillRect/>
          </a:stretch>
        </p:blipFill>
        <p:spPr>
          <a:xfrm>
            <a:off x="737396" y="1600200"/>
            <a:ext cx="3478207" cy="4525963"/>
          </a:xfrm>
        </p:spPr>
      </p:pic>
      <p:pic>
        <p:nvPicPr>
          <p:cNvPr id="6" name="Content Placeholder 5" descr="r46.JPG"/>
          <p:cNvPicPr>
            <a:picLocks noGrp="1" noChangeAspect="1"/>
          </p:cNvPicPr>
          <p:nvPr>
            <p:ph sz="half" idx="2"/>
          </p:nvPr>
        </p:nvPicPr>
        <p:blipFill>
          <a:blip r:embed="rId3"/>
          <a:stretch>
            <a:fillRect/>
          </a:stretch>
        </p:blipFill>
        <p:spPr>
          <a:xfrm>
            <a:off x="4709398" y="1600200"/>
            <a:ext cx="3916203" cy="4525963"/>
          </a:xfr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47.JPG"/>
          <p:cNvPicPr>
            <a:picLocks noGrp="1" noChangeAspect="1"/>
          </p:cNvPicPr>
          <p:nvPr>
            <p:ph sz="half" idx="1"/>
          </p:nvPr>
        </p:nvPicPr>
        <p:blipFill>
          <a:blip r:embed="rId2"/>
          <a:stretch>
            <a:fillRect/>
          </a:stretch>
        </p:blipFill>
        <p:spPr>
          <a:xfrm>
            <a:off x="672985" y="1600200"/>
            <a:ext cx="3607029" cy="4525963"/>
          </a:xfrm>
        </p:spPr>
      </p:pic>
      <p:pic>
        <p:nvPicPr>
          <p:cNvPr id="6" name="Content Placeholder 5" descr="r48.JPG"/>
          <p:cNvPicPr>
            <a:picLocks noGrp="1" noChangeAspect="1"/>
          </p:cNvPicPr>
          <p:nvPr>
            <p:ph sz="half" idx="2"/>
          </p:nvPr>
        </p:nvPicPr>
        <p:blipFill>
          <a:blip r:embed="rId3"/>
          <a:stretch>
            <a:fillRect/>
          </a:stretch>
        </p:blipFill>
        <p:spPr>
          <a:xfrm>
            <a:off x="4690055" y="1600200"/>
            <a:ext cx="3954890" cy="4525963"/>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49.JPG"/>
          <p:cNvPicPr>
            <a:picLocks noGrp="1" noChangeAspect="1"/>
          </p:cNvPicPr>
          <p:nvPr>
            <p:ph sz="half" idx="1"/>
          </p:nvPr>
        </p:nvPicPr>
        <p:blipFill>
          <a:blip r:embed="rId2"/>
          <a:stretch>
            <a:fillRect/>
          </a:stretch>
        </p:blipFill>
        <p:spPr>
          <a:xfrm>
            <a:off x="457200" y="1644915"/>
            <a:ext cx="4038600" cy="4436533"/>
          </a:xfrm>
        </p:spPr>
      </p:pic>
      <p:pic>
        <p:nvPicPr>
          <p:cNvPr id="6" name="Content Placeholder 5" descr="r50.JPG"/>
          <p:cNvPicPr>
            <a:picLocks noGrp="1" noChangeAspect="1"/>
          </p:cNvPicPr>
          <p:nvPr>
            <p:ph sz="half" idx="2"/>
          </p:nvPr>
        </p:nvPicPr>
        <p:blipFill>
          <a:blip r:embed="rId3"/>
          <a:stretch>
            <a:fillRect/>
          </a:stretch>
        </p:blipFill>
        <p:spPr>
          <a:xfrm>
            <a:off x="4648200" y="1747341"/>
            <a:ext cx="4038600" cy="4231680"/>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51.JPG"/>
          <p:cNvPicPr>
            <a:picLocks noGrp="1" noChangeAspect="1"/>
          </p:cNvPicPr>
          <p:nvPr>
            <p:ph sz="half" idx="1"/>
          </p:nvPr>
        </p:nvPicPr>
        <p:blipFill>
          <a:blip r:embed="rId2"/>
          <a:stretch>
            <a:fillRect/>
          </a:stretch>
        </p:blipFill>
        <p:spPr>
          <a:xfrm>
            <a:off x="804979" y="1600200"/>
            <a:ext cx="3343041" cy="4525963"/>
          </a:xfrm>
        </p:spPr>
      </p:pic>
      <p:pic>
        <p:nvPicPr>
          <p:cNvPr id="6" name="Content Placeholder 5" descr="r52.JPG"/>
          <p:cNvPicPr>
            <a:picLocks noGrp="1" noChangeAspect="1"/>
          </p:cNvPicPr>
          <p:nvPr>
            <p:ph sz="half" idx="2"/>
          </p:nvPr>
        </p:nvPicPr>
        <p:blipFill>
          <a:blip r:embed="rId3"/>
          <a:stretch>
            <a:fillRect/>
          </a:stretch>
        </p:blipFill>
        <p:spPr>
          <a:xfrm>
            <a:off x="4968113" y="1600200"/>
            <a:ext cx="3398774" cy="4525963"/>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53.JPG"/>
          <p:cNvPicPr>
            <a:picLocks noGrp="1" noChangeAspect="1"/>
          </p:cNvPicPr>
          <p:nvPr>
            <p:ph sz="half" idx="1"/>
          </p:nvPr>
        </p:nvPicPr>
        <p:blipFill>
          <a:blip r:embed="rId2"/>
          <a:stretch>
            <a:fillRect/>
          </a:stretch>
        </p:blipFill>
        <p:spPr>
          <a:xfrm>
            <a:off x="830695" y="1600200"/>
            <a:ext cx="3291609" cy="4525963"/>
          </a:xfrm>
        </p:spPr>
      </p:pic>
      <p:pic>
        <p:nvPicPr>
          <p:cNvPr id="6" name="Content Placeholder 5" descr="r54.JPG"/>
          <p:cNvPicPr>
            <a:picLocks noGrp="1" noChangeAspect="1"/>
          </p:cNvPicPr>
          <p:nvPr>
            <p:ph sz="half" idx="2"/>
          </p:nvPr>
        </p:nvPicPr>
        <p:blipFill>
          <a:blip r:embed="rId3"/>
          <a:stretch>
            <a:fillRect/>
          </a:stretch>
        </p:blipFill>
        <p:spPr>
          <a:xfrm>
            <a:off x="5106085" y="1600200"/>
            <a:ext cx="3122829" cy="4525963"/>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55.JPG"/>
          <p:cNvPicPr>
            <a:picLocks noGrp="1" noChangeAspect="1"/>
          </p:cNvPicPr>
          <p:nvPr>
            <p:ph sz="half" idx="1"/>
          </p:nvPr>
        </p:nvPicPr>
        <p:blipFill>
          <a:blip r:embed="rId2"/>
          <a:stretch>
            <a:fillRect/>
          </a:stretch>
        </p:blipFill>
        <p:spPr>
          <a:xfrm>
            <a:off x="457200" y="2008937"/>
            <a:ext cx="4038600" cy="3708488"/>
          </a:xfrm>
        </p:spPr>
      </p:pic>
      <p:pic>
        <p:nvPicPr>
          <p:cNvPr id="6" name="Content Placeholder 5" descr="r56.JPG"/>
          <p:cNvPicPr>
            <a:picLocks noGrp="1" noChangeAspect="1"/>
          </p:cNvPicPr>
          <p:nvPr>
            <p:ph sz="half" idx="2"/>
          </p:nvPr>
        </p:nvPicPr>
        <p:blipFill>
          <a:blip r:embed="rId3"/>
          <a:stretch>
            <a:fillRect/>
          </a:stretch>
        </p:blipFill>
        <p:spPr>
          <a:xfrm>
            <a:off x="4648200" y="1983762"/>
            <a:ext cx="4038600" cy="3758839"/>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57.JPG"/>
          <p:cNvPicPr>
            <a:picLocks noGrp="1" noChangeAspect="1"/>
          </p:cNvPicPr>
          <p:nvPr>
            <p:ph sz="half" idx="1"/>
          </p:nvPr>
        </p:nvPicPr>
        <p:blipFill>
          <a:blip r:embed="rId2"/>
          <a:stretch>
            <a:fillRect/>
          </a:stretch>
        </p:blipFill>
        <p:spPr>
          <a:xfrm>
            <a:off x="457200" y="1556792"/>
            <a:ext cx="4038600" cy="4128600"/>
          </a:xfrm>
        </p:spPr>
      </p:pic>
      <p:pic>
        <p:nvPicPr>
          <p:cNvPr id="6" name="Content Placeholder 5" descr="r58.JPG"/>
          <p:cNvPicPr>
            <a:picLocks noGrp="1" noChangeAspect="1"/>
          </p:cNvPicPr>
          <p:nvPr>
            <p:ph sz="half" idx="2"/>
          </p:nvPr>
        </p:nvPicPr>
        <p:blipFill>
          <a:blip r:embed="rId3"/>
          <a:stretch>
            <a:fillRect/>
          </a:stretch>
        </p:blipFill>
        <p:spPr>
          <a:xfrm>
            <a:off x="4648200" y="1484784"/>
            <a:ext cx="4038600" cy="4268347"/>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59.JPG"/>
          <p:cNvPicPr>
            <a:picLocks noGrp="1" noChangeAspect="1"/>
          </p:cNvPicPr>
          <p:nvPr>
            <p:ph sz="half" idx="1"/>
          </p:nvPr>
        </p:nvPicPr>
        <p:blipFill>
          <a:blip r:embed="rId2"/>
          <a:stretch>
            <a:fillRect/>
          </a:stretch>
        </p:blipFill>
        <p:spPr>
          <a:xfrm>
            <a:off x="552751" y="1600200"/>
            <a:ext cx="3847498" cy="4525963"/>
          </a:xfrm>
        </p:spPr>
      </p:pic>
      <p:pic>
        <p:nvPicPr>
          <p:cNvPr id="6" name="Content Placeholder 5" descr="r60.JPG"/>
          <p:cNvPicPr>
            <a:picLocks noGrp="1" noChangeAspect="1"/>
          </p:cNvPicPr>
          <p:nvPr>
            <p:ph sz="half" idx="2"/>
          </p:nvPr>
        </p:nvPicPr>
        <p:blipFill>
          <a:blip r:embed="rId3"/>
          <a:stretch>
            <a:fillRect/>
          </a:stretch>
        </p:blipFill>
        <p:spPr>
          <a:xfrm>
            <a:off x="4909304" y="1600200"/>
            <a:ext cx="3516391" cy="4525963"/>
          </a:xfr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r61.JPG"/>
          <p:cNvPicPr>
            <a:picLocks noGrp="1" noChangeAspect="1"/>
          </p:cNvPicPr>
          <p:nvPr>
            <p:ph sz="half" idx="1"/>
          </p:nvPr>
        </p:nvPicPr>
        <p:blipFill>
          <a:blip r:embed="rId2"/>
          <a:stretch>
            <a:fillRect/>
          </a:stretch>
        </p:blipFill>
        <p:spPr>
          <a:xfrm>
            <a:off x="544163" y="1600200"/>
            <a:ext cx="3864674" cy="4525963"/>
          </a:xfrm>
        </p:spPr>
      </p:pic>
      <p:pic>
        <p:nvPicPr>
          <p:cNvPr id="6" name="Content Placeholder 5" descr="r62.JPG"/>
          <p:cNvPicPr>
            <a:picLocks noGrp="1" noChangeAspect="1"/>
          </p:cNvPicPr>
          <p:nvPr>
            <p:ph sz="half" idx="2"/>
          </p:nvPr>
        </p:nvPicPr>
        <p:blipFill>
          <a:blip r:embed="rId3"/>
          <a:stretch>
            <a:fillRect/>
          </a:stretch>
        </p:blipFill>
        <p:spPr>
          <a:xfrm>
            <a:off x="4833113" y="1600200"/>
            <a:ext cx="3668773" cy="4525963"/>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32856"/>
            <a:ext cx="7772400" cy="3636119"/>
          </a:xfrm>
        </p:spPr>
        <p:txBody>
          <a:bodyPr>
            <a:normAutofit/>
          </a:bodyPr>
          <a:lstStyle/>
          <a:p>
            <a:r>
              <a:rPr lang="en-US" sz="2400" dirty="0" smtClean="0"/>
              <a:t>9.Our project code advantage and limitation.</a:t>
            </a:r>
            <a:br>
              <a:rPr lang="en-US" sz="2400" dirty="0" smtClean="0"/>
            </a:br>
            <a:r>
              <a:rPr lang="en-US" sz="2400" dirty="0" smtClean="0"/>
              <a:t>10.project source code screenshot.</a:t>
            </a:r>
            <a:br>
              <a:rPr lang="en-US" sz="2400" dirty="0" smtClean="0"/>
            </a:br>
            <a:r>
              <a:rPr lang="en-US" sz="2000" dirty="0" smtClean="0"/>
              <a:t>11.sample input and output screenshot with explanation.</a:t>
            </a:r>
            <a:br>
              <a:rPr lang="en-US" sz="2000" dirty="0" smtClean="0"/>
            </a:br>
            <a:r>
              <a:rPr lang="en-US" sz="2000" dirty="0" smtClean="0"/>
              <a:t>12.future plan about our project.</a:t>
            </a:r>
            <a:br>
              <a:rPr lang="en-US" sz="2000" dirty="0" smtClean="0"/>
            </a:br>
            <a:r>
              <a:rPr lang="en-US" sz="2000" dirty="0" smtClean="0"/>
              <a:t>13.reference.</a:t>
            </a:r>
            <a:br>
              <a:rPr lang="en-US" sz="2000" dirty="0" smtClean="0"/>
            </a:br>
            <a:r>
              <a:rPr lang="en-US" sz="2000" dirty="0" smtClean="0"/>
              <a:t>14.overview total presentation.</a:t>
            </a:r>
            <a:br>
              <a:rPr lang="en-US" sz="2000" dirty="0" smtClean="0"/>
            </a:br>
            <a:r>
              <a:rPr lang="en-US" sz="2000" dirty="0" smtClean="0"/>
              <a:t>15.conclution.</a:t>
            </a:r>
            <a:endParaRPr lang="en-US" sz="2000" dirty="0"/>
          </a:p>
        </p:txBody>
      </p:sp>
      <p:sp>
        <p:nvSpPr>
          <p:cNvPr id="3" name="Text Placeholder 2"/>
          <p:cNvSpPr>
            <a:spLocks noGrp="1"/>
          </p:cNvSpPr>
          <p:nvPr>
            <p:ph type="body" idx="1"/>
          </p:nvPr>
        </p:nvSpPr>
        <p:spPr>
          <a:xfrm>
            <a:off x="539552" y="836712"/>
            <a:ext cx="7772400" cy="852115"/>
          </a:xfrm>
        </p:spPr>
        <p:txBody>
          <a:bodyPr/>
          <a:lstStyle/>
          <a:p>
            <a:r>
              <a:rPr lang="en-US" dirty="0" smtClean="0"/>
              <a:t>Continue………….</a:t>
            </a:r>
            <a:endParaRPr lang="en-US" dirty="0"/>
          </a:p>
        </p:txBody>
      </p:sp>
    </p:spTree>
    <p:extLst>
      <p:ext uri="{BB962C8B-B14F-4D97-AF65-F5344CB8AC3E}">
        <p14:creationId xmlns:p14="http://schemas.microsoft.com/office/powerpoint/2010/main" val="39529834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n-US" dirty="0"/>
              <a:t>Continue…………………….</a:t>
            </a:r>
          </a:p>
        </p:txBody>
      </p:sp>
      <p:pic>
        <p:nvPicPr>
          <p:cNvPr id="5" name="Content Placeholder 4" descr="r63.JPG"/>
          <p:cNvPicPr>
            <a:picLocks noGrp="1" noChangeAspect="1"/>
          </p:cNvPicPr>
          <p:nvPr>
            <p:ph sz="half" idx="1"/>
          </p:nvPr>
        </p:nvPicPr>
        <p:blipFill>
          <a:blip r:embed="rId2"/>
          <a:stretch>
            <a:fillRect/>
          </a:stretch>
        </p:blipFill>
        <p:spPr>
          <a:xfrm>
            <a:off x="841646" y="1357298"/>
            <a:ext cx="3269707" cy="4768865"/>
          </a:xfrm>
        </p:spPr>
      </p:pic>
      <p:pic>
        <p:nvPicPr>
          <p:cNvPr id="6" name="Content Placeholder 5" descr="r64.JPG"/>
          <p:cNvPicPr>
            <a:picLocks noGrp="1" noChangeAspect="1"/>
          </p:cNvPicPr>
          <p:nvPr>
            <p:ph sz="half" idx="2"/>
          </p:nvPr>
        </p:nvPicPr>
        <p:blipFill>
          <a:blip r:embed="rId3"/>
          <a:stretch>
            <a:fillRect/>
          </a:stretch>
        </p:blipFill>
        <p:spPr>
          <a:xfrm>
            <a:off x="4643438" y="1428736"/>
            <a:ext cx="4038600" cy="2947573"/>
          </a:xfr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sample </a:t>
            </a:r>
            <a:r>
              <a:rPr lang="en-US" dirty="0"/>
              <a:t>input and output </a:t>
            </a:r>
            <a:r>
              <a:rPr lang="en-US" dirty="0" smtClean="0"/>
              <a:t>screenshot:</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3528" y="1412776"/>
            <a:ext cx="4038600" cy="432048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99992" y="1340768"/>
            <a:ext cx="4038600" cy="4552941"/>
          </a:xfr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Continue……..</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7828" y="1268760"/>
            <a:ext cx="3677344" cy="4968552"/>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340768"/>
            <a:ext cx="4038600" cy="4824535"/>
          </a:xfr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412776"/>
            <a:ext cx="4038600" cy="4968552"/>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16016" y="1268760"/>
            <a:ext cx="4104456" cy="5040560"/>
          </a:xfr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1512" y="1340769"/>
            <a:ext cx="3609975" cy="4451226"/>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72000" y="1412776"/>
            <a:ext cx="4038600" cy="3888432"/>
          </a:xfr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556792"/>
            <a:ext cx="4038600" cy="4392487"/>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32040" y="1484784"/>
            <a:ext cx="3816423" cy="4536503"/>
          </a:xfr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5576" y="1700808"/>
            <a:ext cx="3456383" cy="4060701"/>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88024" y="1772816"/>
            <a:ext cx="3456384" cy="4021460"/>
          </a:xfr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38275" y="2286794"/>
            <a:ext cx="2076450" cy="315277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72125" y="2367756"/>
            <a:ext cx="2190750" cy="2990850"/>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62075" y="2296319"/>
            <a:ext cx="2228850" cy="313372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43462" y="1905794"/>
            <a:ext cx="3648075" cy="3914775"/>
          </a:xfr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57225" y="1991519"/>
            <a:ext cx="3638550" cy="374332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29262" y="2815431"/>
            <a:ext cx="2276475" cy="2095500"/>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84784"/>
            <a:ext cx="7772400" cy="4284191"/>
          </a:xfrm>
        </p:spPr>
        <p:txBody>
          <a:bodyPr/>
          <a:lstStyle/>
          <a:p>
            <a:endParaRPr lang="en-US" dirty="0"/>
          </a:p>
        </p:txBody>
      </p:sp>
      <p:sp>
        <p:nvSpPr>
          <p:cNvPr id="3" name="Text Placeholder 2"/>
          <p:cNvSpPr>
            <a:spLocks noGrp="1"/>
          </p:cNvSpPr>
          <p:nvPr>
            <p:ph type="body" idx="1"/>
          </p:nvPr>
        </p:nvSpPr>
        <p:spPr>
          <a:xfrm>
            <a:off x="722313" y="620689"/>
            <a:ext cx="7772400" cy="720079"/>
          </a:xfrm>
        </p:spPr>
        <p:txBody>
          <a:bodyPr/>
          <a:lstStyle/>
          <a:p>
            <a:r>
              <a:rPr lang="en-US" dirty="0" smtClean="0"/>
              <a:t>INTRODUCTION:</a:t>
            </a:r>
            <a:endParaRPr lang="en-US" dirty="0"/>
          </a:p>
        </p:txBody>
      </p:sp>
    </p:spTree>
    <p:extLst>
      <p:ext uri="{BB962C8B-B14F-4D97-AF65-F5344CB8AC3E}">
        <p14:creationId xmlns:p14="http://schemas.microsoft.com/office/powerpoint/2010/main" val="402273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00175" y="2720181"/>
            <a:ext cx="2152650" cy="22860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19650" y="1981994"/>
            <a:ext cx="3695700" cy="3762375"/>
          </a:xfr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5325" y="1948656"/>
            <a:ext cx="3562350" cy="382905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57825" y="2820194"/>
            <a:ext cx="2419350" cy="2085975"/>
          </a:xfr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3528" y="2060848"/>
            <a:ext cx="4032448" cy="3143448"/>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19662" y="2191544"/>
            <a:ext cx="3495675" cy="3343275"/>
          </a:xfr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893334"/>
            <a:ext cx="4038600" cy="393969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47334" y="1600200"/>
            <a:ext cx="2440331" cy="4525963"/>
          </a:xfr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9311" y="1600200"/>
            <a:ext cx="2354378" cy="4525963"/>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61793" y="1600200"/>
            <a:ext cx="2611414" cy="4525963"/>
          </a:xfr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8112" y="1600200"/>
            <a:ext cx="2416776" cy="4525963"/>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13049" y="1600200"/>
            <a:ext cx="3708902" cy="4525963"/>
          </a:xfr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00062" y="1881981"/>
            <a:ext cx="3952875" cy="39624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135415"/>
            <a:ext cx="4038600" cy="3455532"/>
          </a:xfr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61962" y="1939131"/>
            <a:ext cx="4029075" cy="38481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68370" y="1600200"/>
            <a:ext cx="3798259" cy="4525963"/>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890061"/>
            <a:ext cx="4038600" cy="3946241"/>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745493"/>
            <a:ext cx="4038600" cy="4235376"/>
          </a:xfr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388506"/>
            <a:ext cx="4038600" cy="2949351"/>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95925" y="2739231"/>
            <a:ext cx="2343150" cy="2247900"/>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84784"/>
            <a:ext cx="7772400" cy="4284191"/>
          </a:xfrm>
        </p:spPr>
        <p:txBody>
          <a:bodyPr>
            <a:normAutofit fontScale="90000"/>
          </a:bodyPr>
          <a:lstStyle/>
          <a:p>
            <a:r>
              <a:rPr lang="en-US" sz="2200" cap="none" dirty="0" smtClean="0"/>
              <a:t>1.Arith</a:t>
            </a:r>
            <a:r>
              <a:rPr lang="en-US" sz="2200" dirty="0" smtClean="0"/>
              <a:t/>
            </a:r>
            <a:br>
              <a:rPr lang="en-US" sz="2200" dirty="0" smtClean="0"/>
            </a:br>
            <a:r>
              <a:rPr lang="en-US" sz="2200" cap="none" dirty="0" smtClean="0"/>
              <a:t>2.Trigo</a:t>
            </a:r>
            <a:br>
              <a:rPr lang="en-US" sz="2200" cap="none" dirty="0" smtClean="0"/>
            </a:br>
            <a:r>
              <a:rPr lang="en-US" sz="2200" cap="none" dirty="0" smtClean="0"/>
              <a:t>3.Triangle</a:t>
            </a:r>
            <a:br>
              <a:rPr lang="en-US" sz="2200" cap="none" dirty="0" smtClean="0"/>
            </a:br>
            <a:r>
              <a:rPr lang="en-US" sz="2200" cap="none" dirty="0" smtClean="0"/>
              <a:t>4.Rectangle</a:t>
            </a:r>
            <a:br>
              <a:rPr lang="en-US" sz="2200" cap="none" dirty="0" smtClean="0"/>
            </a:br>
            <a:r>
              <a:rPr lang="en-US" sz="2200" cap="none" dirty="0" smtClean="0"/>
              <a:t>5.Trapezoid</a:t>
            </a:r>
            <a:br>
              <a:rPr lang="en-US" sz="2200" cap="none" dirty="0" smtClean="0"/>
            </a:br>
            <a:r>
              <a:rPr lang="en-US" sz="2200" cap="none" dirty="0" smtClean="0"/>
              <a:t>6.Ellipse</a:t>
            </a:r>
            <a:br>
              <a:rPr lang="en-US" sz="2200" cap="none" dirty="0" smtClean="0"/>
            </a:br>
            <a:r>
              <a:rPr lang="en-US" sz="2200" cap="none" dirty="0" smtClean="0"/>
              <a:t>7.Square</a:t>
            </a:r>
            <a:br>
              <a:rPr lang="en-US" sz="2200" cap="none" dirty="0" smtClean="0"/>
            </a:br>
            <a:r>
              <a:rPr lang="en-US" sz="2200" cap="none" dirty="0" smtClean="0"/>
              <a:t>8.Parallelogram</a:t>
            </a:r>
            <a:br>
              <a:rPr lang="en-US" sz="2200" cap="none" dirty="0" smtClean="0"/>
            </a:br>
            <a:r>
              <a:rPr lang="en-US" sz="2200" cap="none" dirty="0" smtClean="0"/>
              <a:t>9.Circle</a:t>
            </a:r>
            <a:br>
              <a:rPr lang="en-US" sz="2200" cap="none" dirty="0" smtClean="0"/>
            </a:br>
            <a:r>
              <a:rPr lang="en-US" sz="2200" cap="none" dirty="0" smtClean="0"/>
              <a:t>10.Sector</a:t>
            </a:r>
            <a:br>
              <a:rPr lang="en-US" sz="2200" cap="none" dirty="0" smtClean="0"/>
            </a:br>
            <a:r>
              <a:rPr lang="en-US" sz="2200" cap="none" dirty="0" smtClean="0"/>
              <a:t>11.Cube</a:t>
            </a:r>
            <a:br>
              <a:rPr lang="en-US" sz="2200" cap="none" dirty="0" smtClean="0"/>
            </a:br>
            <a:r>
              <a:rPr lang="en-US" sz="2200" cap="none" dirty="0" smtClean="0"/>
              <a:t>12.Sphere</a:t>
            </a:r>
            <a:br>
              <a:rPr lang="en-US" sz="2200" cap="none" dirty="0" smtClean="0"/>
            </a:br>
            <a:r>
              <a:rPr lang="en-US" sz="2200" cap="none" dirty="0" smtClean="0"/>
              <a:t>13.Cone</a:t>
            </a:r>
            <a:r>
              <a:rPr lang="en-US" sz="1600" cap="none" dirty="0" smtClean="0"/>
              <a:t/>
            </a:r>
            <a:br>
              <a:rPr lang="en-US" sz="1600" cap="none" dirty="0" smtClean="0"/>
            </a:br>
            <a:r>
              <a:rPr lang="en-US" sz="1600" dirty="0" smtClean="0"/>
              <a:t/>
            </a:r>
            <a:br>
              <a:rPr lang="en-US" sz="1600" dirty="0" smtClean="0"/>
            </a:br>
            <a:r>
              <a:rPr lang="en-US" dirty="0" smtClean="0"/>
              <a:t/>
            </a:r>
            <a:br>
              <a:rPr lang="en-US" dirty="0" smtClean="0"/>
            </a:br>
            <a:endParaRPr lang="en-US" dirty="0"/>
          </a:p>
        </p:txBody>
      </p:sp>
      <p:sp>
        <p:nvSpPr>
          <p:cNvPr id="3" name="Text Placeholder 2"/>
          <p:cNvSpPr>
            <a:spLocks noGrp="1"/>
          </p:cNvSpPr>
          <p:nvPr>
            <p:ph type="body" idx="1"/>
          </p:nvPr>
        </p:nvSpPr>
        <p:spPr>
          <a:xfrm>
            <a:off x="539552" y="908720"/>
            <a:ext cx="7772400" cy="432047"/>
          </a:xfrm>
        </p:spPr>
        <p:txBody>
          <a:bodyPr/>
          <a:lstStyle/>
          <a:p>
            <a:r>
              <a:rPr lang="en-US" b="1" dirty="0"/>
              <a:t>LIST OF USED TOTAL </a:t>
            </a:r>
            <a:r>
              <a:rPr lang="en-US" b="1" dirty="0" smtClean="0"/>
              <a:t>CLASS:</a:t>
            </a:r>
            <a:endParaRPr lang="en-US" b="1" dirty="0"/>
          </a:p>
        </p:txBody>
      </p:sp>
    </p:spTree>
    <p:extLst>
      <p:ext uri="{BB962C8B-B14F-4D97-AF65-F5344CB8AC3E}">
        <p14:creationId xmlns:p14="http://schemas.microsoft.com/office/powerpoint/2010/main" val="337792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90537" y="2067719"/>
            <a:ext cx="3971925" cy="359092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57725" y="2058194"/>
            <a:ext cx="4019550" cy="3609975"/>
          </a:xfr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9200" y="2824956"/>
            <a:ext cx="2514600" cy="207645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10112" y="2067719"/>
            <a:ext cx="3914775" cy="3590925"/>
          </a:xfr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213732"/>
            <a:ext cx="4038600" cy="3298898"/>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4487" y="2553494"/>
            <a:ext cx="2486025" cy="2619375"/>
          </a:xfr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66812" y="2682081"/>
            <a:ext cx="2619375" cy="23622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19637" y="1967706"/>
            <a:ext cx="3895725" cy="3790950"/>
          </a:xfr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734730"/>
            <a:ext cx="4038600" cy="4256902"/>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37319" y="1600200"/>
            <a:ext cx="2460361" cy="4525963"/>
          </a:xfr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19175" y="1653381"/>
            <a:ext cx="2914650" cy="44196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4487" y="1620044"/>
            <a:ext cx="2486025" cy="4486275"/>
          </a:xfr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81100" y="1639094"/>
            <a:ext cx="2590800" cy="444817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91137" y="1729581"/>
            <a:ext cx="2752725" cy="4267200"/>
          </a:xfr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90600" y="1662906"/>
            <a:ext cx="2971800" cy="440055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67350" y="1715294"/>
            <a:ext cx="2400300" cy="4295775"/>
          </a:xfr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81087" y="1691481"/>
            <a:ext cx="2790825" cy="43434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14937" y="1724819"/>
            <a:ext cx="2905125" cy="4276725"/>
          </a:xfr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6337" y="1724819"/>
            <a:ext cx="2600325" cy="4276725"/>
          </a:xfrm>
        </p:spPr>
      </p:pic>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81625" y="1662906"/>
            <a:ext cx="2571750" cy="4400550"/>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12776"/>
            <a:ext cx="7772400" cy="4356199"/>
          </a:xfrm>
        </p:spPr>
        <p:txBody>
          <a:bodyPr>
            <a:normAutofit fontScale="90000"/>
          </a:bodyPr>
          <a:lstStyle/>
          <a:p>
            <a:r>
              <a:rPr lang="en-US" sz="2400" cap="none" dirty="0"/>
              <a:t>14.Torus</a:t>
            </a:r>
            <a:br>
              <a:rPr lang="en-US" sz="2400" cap="none" dirty="0"/>
            </a:br>
            <a:r>
              <a:rPr lang="en-US" sz="2400" cap="none" dirty="0"/>
              <a:t>15.Logarithmicfunction</a:t>
            </a:r>
            <a:br>
              <a:rPr lang="en-US" sz="2400" cap="none" dirty="0"/>
            </a:br>
            <a:r>
              <a:rPr lang="en-US" sz="2400" cap="none" dirty="0"/>
              <a:t>16.Powerfunction</a:t>
            </a:r>
            <a:r>
              <a:rPr lang="en-US" sz="2200" cap="none" dirty="0" smtClean="0"/>
              <a:t/>
            </a:r>
            <a:br>
              <a:rPr lang="en-US" sz="2200" cap="none" dirty="0" smtClean="0"/>
            </a:br>
            <a:r>
              <a:rPr lang="en-US" sz="2200" cap="none" dirty="0" smtClean="0"/>
              <a:t>17.matrix</a:t>
            </a:r>
            <a:r>
              <a:rPr lang="en-US" sz="2200" dirty="0" smtClean="0"/>
              <a:t/>
            </a:r>
            <a:br>
              <a:rPr lang="en-US" sz="2200" dirty="0" smtClean="0"/>
            </a:br>
            <a:r>
              <a:rPr lang="en-US" sz="2200" dirty="0" smtClean="0"/>
              <a:t>18.</a:t>
            </a:r>
            <a:r>
              <a:rPr lang="en-US" sz="2200" dirty="0"/>
              <a:t> </a:t>
            </a:r>
            <a:r>
              <a:rPr lang="en-US" sz="2200" cap="none" dirty="0" smtClean="0"/>
              <a:t>factorial</a:t>
            </a:r>
            <a:br>
              <a:rPr lang="en-US" sz="2200" cap="none" dirty="0" smtClean="0"/>
            </a:br>
            <a:r>
              <a:rPr lang="en-US" sz="2200" dirty="0" smtClean="0"/>
              <a:t>19</a:t>
            </a:r>
            <a:r>
              <a:rPr lang="en-US" sz="2200" dirty="0"/>
              <a:t>. </a:t>
            </a:r>
            <a:r>
              <a:rPr lang="en-US" sz="2200" cap="none" dirty="0" smtClean="0"/>
              <a:t>Factorial</a:t>
            </a:r>
            <a:r>
              <a:rPr lang="en-US" sz="2200" dirty="0" smtClean="0"/>
              <a:t/>
            </a:r>
            <a:br>
              <a:rPr lang="en-US" sz="2200" dirty="0" smtClean="0"/>
            </a:br>
            <a:r>
              <a:rPr lang="en-US" sz="2200" cap="none" dirty="0" smtClean="0"/>
              <a:t>20.s_digit</a:t>
            </a:r>
            <a:br>
              <a:rPr lang="en-US" sz="2200" cap="none" dirty="0" smtClean="0"/>
            </a:br>
            <a:r>
              <a:rPr lang="en-US" sz="2200" cap="none" dirty="0" smtClean="0"/>
              <a:t>21.Average</a:t>
            </a:r>
            <a:br>
              <a:rPr lang="en-US" sz="2200" cap="none" dirty="0" smtClean="0"/>
            </a:br>
            <a:r>
              <a:rPr lang="en-US" sz="2200" cap="none" dirty="0" smtClean="0"/>
              <a:t>22.Percentage</a:t>
            </a:r>
            <a:br>
              <a:rPr lang="en-US" sz="2200" cap="none" dirty="0" smtClean="0"/>
            </a:br>
            <a:r>
              <a:rPr lang="en-US" sz="2200" cap="none" dirty="0" smtClean="0"/>
              <a:t>23.Prime</a:t>
            </a:r>
            <a:br>
              <a:rPr lang="en-US" sz="2200" cap="none" dirty="0" smtClean="0"/>
            </a:br>
            <a:r>
              <a:rPr lang="en-US" sz="2200" cap="none" dirty="0" smtClean="0"/>
              <a:t>24.Series</a:t>
            </a:r>
            <a:br>
              <a:rPr lang="en-US" sz="2200" cap="none" dirty="0" smtClean="0"/>
            </a:br>
            <a:r>
              <a:rPr lang="en-US" sz="2200" cap="none" dirty="0" smtClean="0"/>
              <a:t>25.Converter</a:t>
            </a:r>
            <a:br>
              <a:rPr lang="en-US" sz="2200" cap="none" dirty="0" smtClean="0"/>
            </a:br>
            <a:r>
              <a:rPr lang="en-US" sz="2200" cap="none" dirty="0" smtClean="0"/>
              <a:t>26.Complex</a:t>
            </a:r>
            <a:r>
              <a:rPr lang="en-US" cap="none" dirty="0" smtClean="0"/>
              <a:t/>
            </a:r>
            <a:br>
              <a:rPr lang="en-US" cap="none" dirty="0" smtClean="0"/>
            </a:br>
            <a:r>
              <a:rPr lang="en-US" cap="none" dirty="0" smtClean="0"/>
              <a:t/>
            </a:r>
            <a:br>
              <a:rPr lang="en-US" cap="none" dirty="0" smtClean="0"/>
            </a:br>
            <a:endParaRPr lang="en-US" cap="none" dirty="0"/>
          </a:p>
        </p:txBody>
      </p:sp>
      <p:sp>
        <p:nvSpPr>
          <p:cNvPr id="3" name="Text Placeholder 2"/>
          <p:cNvSpPr>
            <a:spLocks noGrp="1"/>
          </p:cNvSpPr>
          <p:nvPr>
            <p:ph type="body" idx="1"/>
          </p:nvPr>
        </p:nvSpPr>
        <p:spPr>
          <a:xfrm>
            <a:off x="755576" y="620688"/>
            <a:ext cx="7772400" cy="864097"/>
          </a:xfrm>
        </p:spPr>
        <p:txBody>
          <a:bodyPr/>
          <a:lstStyle/>
          <a:p>
            <a:r>
              <a:rPr lang="en-US" b="1" dirty="0" smtClean="0"/>
              <a:t>Continue………</a:t>
            </a:r>
          </a:p>
          <a:p>
            <a:endParaRPr lang="en-US" dirty="0"/>
          </a:p>
        </p:txBody>
      </p:sp>
    </p:spTree>
    <p:extLst>
      <p:ext uri="{BB962C8B-B14F-4D97-AF65-F5344CB8AC3E}">
        <p14:creationId xmlns:p14="http://schemas.microsoft.com/office/powerpoint/2010/main" val="16763388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81112" y="1658144"/>
            <a:ext cx="2390775" cy="441007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33950" y="1605756"/>
            <a:ext cx="3467100" cy="4514850"/>
          </a:xfrm>
        </p:spPr>
      </p:pic>
    </p:spTree>
    <p:extLst>
      <p:ext uri="{BB962C8B-B14F-4D97-AF65-F5344CB8AC3E}">
        <p14:creationId xmlns:p14="http://schemas.microsoft.com/office/powerpoint/2010/main" val="32183100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291658"/>
            <a:ext cx="4038600" cy="3143046"/>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826760"/>
            <a:ext cx="4038600" cy="2072842"/>
          </a:xfr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853531"/>
            <a:ext cx="4038600" cy="20193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954341"/>
            <a:ext cx="4038600" cy="1817680"/>
          </a:xfr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371864"/>
            <a:ext cx="4038600" cy="2982635"/>
          </a:xfrm>
        </p:spPr>
      </p:pic>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2386441"/>
            <a:ext cx="4038600" cy="2953481"/>
          </a:xfr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6737" y="2734469"/>
            <a:ext cx="3819525" cy="225742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14875" y="2277269"/>
            <a:ext cx="3905250" cy="3171825"/>
          </a:xfrm>
        </p:spPr>
      </p:pic>
    </p:spTree>
    <p:extLst>
      <p:ext uri="{BB962C8B-B14F-4D97-AF65-F5344CB8AC3E}">
        <p14:creationId xmlns:p14="http://schemas.microsoft.com/office/powerpoint/2010/main" val="1825594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510042"/>
            <a:ext cx="4038600" cy="2706278"/>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05450" y="2982119"/>
            <a:ext cx="2324100" cy="1762125"/>
          </a:xfr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1025" y="2272506"/>
            <a:ext cx="3790950" cy="3181350"/>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5350" y="2243931"/>
            <a:ext cx="3924300" cy="3238500"/>
          </a:xfrm>
        </p:spPr>
      </p:pic>
    </p:spTree>
    <p:extLst>
      <p:ext uri="{BB962C8B-B14F-4D97-AF65-F5344CB8AC3E}">
        <p14:creationId xmlns:p14="http://schemas.microsoft.com/office/powerpoint/2010/main" val="10176156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844824"/>
            <a:ext cx="3322835" cy="410445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55976" y="1988840"/>
            <a:ext cx="4097461" cy="3445966"/>
          </a:xfrm>
        </p:spPr>
      </p:pic>
    </p:spTree>
    <p:extLst>
      <p:ext uri="{BB962C8B-B14F-4D97-AF65-F5344CB8AC3E}">
        <p14:creationId xmlns:p14="http://schemas.microsoft.com/office/powerpoint/2010/main" val="68009750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936032"/>
            <a:ext cx="4038600" cy="3854298"/>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00625" y="1624806"/>
            <a:ext cx="3333750" cy="4476750"/>
          </a:xfrm>
        </p:spPr>
      </p:pic>
    </p:spTree>
    <p:extLst>
      <p:ext uri="{BB962C8B-B14F-4D97-AF65-F5344CB8AC3E}">
        <p14:creationId xmlns:p14="http://schemas.microsoft.com/office/powerpoint/2010/main" val="13952903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38212" y="1667669"/>
            <a:ext cx="3076575" cy="439102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00612" y="1720056"/>
            <a:ext cx="3533775" cy="428625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12776"/>
            <a:ext cx="7772400" cy="4356199"/>
          </a:xfrm>
        </p:spPr>
        <p:txBody>
          <a:bodyPr>
            <a:normAutofit/>
          </a:bodyPr>
          <a:lstStyle/>
          <a:p>
            <a:r>
              <a:rPr lang="en-US" sz="1400" dirty="0"/>
              <a:t/>
            </a:r>
            <a:br>
              <a:rPr lang="en-US" sz="1400" dirty="0"/>
            </a:br>
            <a:r>
              <a:rPr lang="en-US" sz="1400" dirty="0" smtClean="0"/>
              <a:t>1 </a:t>
            </a:r>
            <a:r>
              <a:rPr lang="en-US" sz="1400" dirty="0"/>
              <a:t>: Arithmetic Operations </a:t>
            </a:r>
            <a:r>
              <a:rPr lang="en-US" sz="1400" dirty="0" smtClean="0"/>
              <a:t>.</a:t>
            </a:r>
            <a:r>
              <a:rPr lang="en-US" sz="1400" dirty="0"/>
              <a:t/>
            </a:r>
            <a:br>
              <a:rPr lang="en-US" sz="1400" dirty="0"/>
            </a:br>
            <a:r>
              <a:rPr lang="en-US" sz="1400" dirty="0" smtClean="0"/>
              <a:t>2 </a:t>
            </a:r>
            <a:r>
              <a:rPr lang="en-US" sz="1400" dirty="0"/>
              <a:t>: Trigonometric </a:t>
            </a:r>
            <a:r>
              <a:rPr lang="en-US" sz="1400" dirty="0" smtClean="0"/>
              <a:t>Functions.</a:t>
            </a:r>
            <a:r>
              <a:rPr lang="en-US" sz="1400" dirty="0"/>
              <a:t/>
            </a:r>
            <a:br>
              <a:rPr lang="en-US" sz="1400" dirty="0"/>
            </a:br>
            <a:r>
              <a:rPr lang="en-US" sz="1400" dirty="0" smtClean="0"/>
              <a:t>3 </a:t>
            </a:r>
            <a:r>
              <a:rPr lang="en-US" sz="1400" dirty="0"/>
              <a:t>: Logarithmic </a:t>
            </a:r>
            <a:r>
              <a:rPr lang="en-US" sz="1400" dirty="0" smtClean="0"/>
              <a:t>Functions.</a:t>
            </a:r>
            <a:r>
              <a:rPr lang="en-US" sz="1400" dirty="0"/>
              <a:t/>
            </a:r>
            <a:br>
              <a:rPr lang="en-US" sz="1400" dirty="0"/>
            </a:br>
            <a:r>
              <a:rPr lang="en-US" sz="1400" dirty="0" smtClean="0"/>
              <a:t>4 </a:t>
            </a:r>
            <a:r>
              <a:rPr lang="en-US" sz="1400" dirty="0"/>
              <a:t>: Power </a:t>
            </a:r>
            <a:r>
              <a:rPr lang="en-US" sz="1400" dirty="0" smtClean="0"/>
              <a:t>Functions.</a:t>
            </a:r>
            <a:r>
              <a:rPr lang="en-US" sz="1400" dirty="0"/>
              <a:t/>
            </a:r>
            <a:br>
              <a:rPr lang="en-US" sz="1400" dirty="0"/>
            </a:br>
            <a:r>
              <a:rPr lang="en-US" sz="1400" dirty="0" smtClean="0"/>
              <a:t>5 </a:t>
            </a:r>
            <a:r>
              <a:rPr lang="en-US" sz="1400" dirty="0"/>
              <a:t>: complex </a:t>
            </a:r>
            <a:r>
              <a:rPr lang="en-US" sz="1400" dirty="0" smtClean="0"/>
              <a:t>number.</a:t>
            </a:r>
            <a:r>
              <a:rPr lang="en-US" sz="1400" dirty="0"/>
              <a:t/>
            </a:r>
            <a:br>
              <a:rPr lang="en-US" sz="1400" dirty="0"/>
            </a:br>
            <a:r>
              <a:rPr lang="en-US" sz="1400" dirty="0" smtClean="0"/>
              <a:t>6 </a:t>
            </a:r>
            <a:r>
              <a:rPr lang="en-US" sz="1400" dirty="0"/>
              <a:t>: matrix </a:t>
            </a:r>
            <a:r>
              <a:rPr lang="en-US" sz="1400" dirty="0" smtClean="0"/>
              <a:t>.</a:t>
            </a:r>
            <a:r>
              <a:rPr lang="en-US" sz="1400" dirty="0"/>
              <a:t/>
            </a:r>
            <a:br>
              <a:rPr lang="en-US" sz="1400" dirty="0"/>
            </a:br>
            <a:r>
              <a:rPr lang="en-US" sz="1400" dirty="0" smtClean="0"/>
              <a:t>7 </a:t>
            </a:r>
            <a:r>
              <a:rPr lang="en-US" sz="1400" dirty="0"/>
              <a:t>: add </a:t>
            </a:r>
            <a:r>
              <a:rPr lang="en-US" sz="1400" dirty="0" smtClean="0"/>
              <a:t>digits.</a:t>
            </a:r>
            <a:r>
              <a:rPr lang="en-US" sz="1400" dirty="0"/>
              <a:t/>
            </a:r>
            <a:br>
              <a:rPr lang="en-US" sz="1400" dirty="0"/>
            </a:br>
            <a:r>
              <a:rPr lang="en-US" sz="1400" dirty="0" smtClean="0"/>
              <a:t>8 </a:t>
            </a:r>
            <a:r>
              <a:rPr lang="en-US" sz="1400" dirty="0"/>
              <a:t>: n</a:t>
            </a:r>
            <a:r>
              <a:rPr lang="en-US" sz="1400" dirty="0" smtClean="0"/>
              <a:t>! .</a:t>
            </a:r>
            <a:r>
              <a:rPr lang="en-US" sz="1400" dirty="0"/>
              <a:t/>
            </a:r>
            <a:br>
              <a:rPr lang="en-US" sz="1400" dirty="0"/>
            </a:br>
            <a:r>
              <a:rPr lang="en-US" sz="1400" dirty="0" smtClean="0"/>
              <a:t> </a:t>
            </a:r>
            <a:r>
              <a:rPr lang="en-US" sz="1400" dirty="0"/>
              <a:t>9 : </a:t>
            </a:r>
            <a:r>
              <a:rPr lang="en-US" sz="1400" cap="none" dirty="0" err="1" smtClean="0"/>
              <a:t>nCr</a:t>
            </a:r>
            <a:r>
              <a:rPr lang="en-US" sz="1400" dirty="0" smtClean="0"/>
              <a:t> </a:t>
            </a:r>
            <a:r>
              <a:rPr lang="en-US" sz="1400" dirty="0"/>
              <a:t>&amp; </a:t>
            </a:r>
            <a:r>
              <a:rPr lang="en-US" sz="1400" cap="none" dirty="0" err="1" smtClean="0"/>
              <a:t>n</a:t>
            </a:r>
            <a:r>
              <a:rPr lang="en-US" sz="1400" dirty="0" err="1" smtClean="0"/>
              <a:t>p</a:t>
            </a:r>
            <a:r>
              <a:rPr lang="en-US" sz="1400" cap="none" dirty="0" err="1" smtClean="0"/>
              <a:t>r</a:t>
            </a:r>
            <a:r>
              <a:rPr lang="en-US" sz="1400" cap="none" dirty="0" smtClean="0"/>
              <a:t>.</a:t>
            </a:r>
            <a:r>
              <a:rPr lang="en-US" sz="1400" dirty="0"/>
              <a:t/>
            </a:r>
            <a:br>
              <a:rPr lang="en-US" sz="1400" dirty="0"/>
            </a:br>
            <a:r>
              <a:rPr lang="en-US" sz="1400" dirty="0" smtClean="0"/>
              <a:t>10 </a:t>
            </a:r>
            <a:r>
              <a:rPr lang="en-US" sz="1400" dirty="0"/>
              <a:t>: area </a:t>
            </a:r>
            <a:r>
              <a:rPr lang="en-US" sz="1400" dirty="0" smtClean="0"/>
              <a:t>calculate.</a:t>
            </a:r>
            <a:r>
              <a:rPr lang="en-US" sz="1400" dirty="0"/>
              <a:t/>
            </a:r>
            <a:br>
              <a:rPr lang="en-US" sz="1400" dirty="0"/>
            </a:br>
            <a:r>
              <a:rPr lang="en-US" sz="1400" dirty="0" smtClean="0"/>
              <a:t> </a:t>
            </a:r>
            <a:r>
              <a:rPr lang="en-US" sz="1400" dirty="0"/>
              <a:t>11 : summation different type of </a:t>
            </a:r>
            <a:r>
              <a:rPr lang="en-US" sz="1400" dirty="0" smtClean="0"/>
              <a:t>series.</a:t>
            </a:r>
            <a:r>
              <a:rPr lang="en-US" sz="1400" dirty="0"/>
              <a:t/>
            </a:r>
            <a:br>
              <a:rPr lang="en-US" sz="1400" dirty="0"/>
            </a:br>
            <a:r>
              <a:rPr lang="en-US" sz="1400" dirty="0" smtClean="0"/>
              <a:t>12 </a:t>
            </a:r>
            <a:r>
              <a:rPr lang="en-US" sz="1400" dirty="0"/>
              <a:t>: average the </a:t>
            </a:r>
            <a:r>
              <a:rPr lang="en-US" sz="1400" dirty="0" smtClean="0"/>
              <a:t>numbers.</a:t>
            </a:r>
            <a:r>
              <a:rPr lang="en-US" sz="1400" dirty="0"/>
              <a:t/>
            </a:r>
            <a:br>
              <a:rPr lang="en-US" sz="1400" dirty="0"/>
            </a:br>
            <a:r>
              <a:rPr lang="en-US" sz="1400" dirty="0" smtClean="0"/>
              <a:t> </a:t>
            </a:r>
            <a:r>
              <a:rPr lang="en-US" sz="1400" dirty="0"/>
              <a:t>13 : percentage the </a:t>
            </a:r>
            <a:r>
              <a:rPr lang="en-US" sz="1400" dirty="0" smtClean="0"/>
              <a:t>number.</a:t>
            </a:r>
            <a:r>
              <a:rPr lang="en-US" sz="1400" dirty="0"/>
              <a:t/>
            </a:r>
            <a:br>
              <a:rPr lang="en-US" sz="1400" dirty="0"/>
            </a:br>
            <a:r>
              <a:rPr lang="en-US" sz="1400" dirty="0" smtClean="0"/>
              <a:t>14 </a:t>
            </a:r>
            <a:r>
              <a:rPr lang="en-US" sz="1400" dirty="0"/>
              <a:t>: check the prime </a:t>
            </a:r>
            <a:r>
              <a:rPr lang="en-US" sz="1400" dirty="0" smtClean="0"/>
              <a:t>number.</a:t>
            </a:r>
            <a:r>
              <a:rPr lang="en-US" sz="1400" dirty="0"/>
              <a:t/>
            </a:r>
            <a:br>
              <a:rPr lang="en-US" sz="1400" dirty="0"/>
            </a:br>
            <a:r>
              <a:rPr lang="en-US" sz="1400" dirty="0" smtClean="0"/>
              <a:t>15 </a:t>
            </a:r>
            <a:r>
              <a:rPr lang="en-US" sz="1400" dirty="0"/>
              <a:t>: NUMBER SYSTERM </a:t>
            </a:r>
            <a:r>
              <a:rPr lang="en-US" sz="1400" dirty="0" smtClean="0"/>
              <a:t>CONVERTION.</a:t>
            </a:r>
            <a:r>
              <a:rPr lang="en-US" sz="1400" dirty="0"/>
              <a:t/>
            </a:r>
            <a:br>
              <a:rPr lang="en-US" sz="1400" dirty="0"/>
            </a:br>
            <a:r>
              <a:rPr lang="en-US" sz="1400" dirty="0" smtClean="0"/>
              <a:t>16 </a:t>
            </a:r>
            <a:r>
              <a:rPr lang="en-US" sz="1400" dirty="0"/>
              <a:t>: </a:t>
            </a:r>
            <a:r>
              <a:rPr lang="en-US" sz="1400" dirty="0" smtClean="0"/>
              <a:t>Exit.</a:t>
            </a:r>
            <a:endParaRPr lang="en-US" sz="1400" dirty="0"/>
          </a:p>
        </p:txBody>
      </p:sp>
      <p:sp>
        <p:nvSpPr>
          <p:cNvPr id="3" name="Text Placeholder 2"/>
          <p:cNvSpPr>
            <a:spLocks noGrp="1"/>
          </p:cNvSpPr>
          <p:nvPr>
            <p:ph type="body" idx="1"/>
          </p:nvPr>
        </p:nvSpPr>
        <p:spPr>
          <a:xfrm>
            <a:off x="722313" y="692697"/>
            <a:ext cx="7772400" cy="576063"/>
          </a:xfrm>
        </p:spPr>
        <p:txBody>
          <a:bodyPr/>
          <a:lstStyle/>
          <a:p>
            <a:r>
              <a:rPr lang="en-US" dirty="0" smtClean="0"/>
              <a:t>PROJECT FUNCTIONARIES:</a:t>
            </a:r>
            <a:endParaRPr lang="en-US" dirty="0"/>
          </a:p>
        </p:txBody>
      </p:sp>
    </p:spTree>
    <p:extLst>
      <p:ext uri="{BB962C8B-B14F-4D97-AF65-F5344CB8AC3E}">
        <p14:creationId xmlns:p14="http://schemas.microsoft.com/office/powerpoint/2010/main" val="305678255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i71.JPG"/>
          <p:cNvPicPr>
            <a:picLocks noGrp="1" noChangeAspect="1"/>
          </p:cNvPicPr>
          <p:nvPr>
            <p:ph sz="half" idx="1"/>
          </p:nvPr>
        </p:nvPicPr>
        <p:blipFill>
          <a:blip r:embed="rId2"/>
          <a:stretch>
            <a:fillRect/>
          </a:stretch>
        </p:blipFill>
        <p:spPr>
          <a:xfrm>
            <a:off x="457200" y="1772817"/>
            <a:ext cx="4038600" cy="3115430"/>
          </a:xfrm>
        </p:spPr>
      </p:pic>
      <p:pic>
        <p:nvPicPr>
          <p:cNvPr id="6" name="Content Placeholder 5" descr="i72.JPG"/>
          <p:cNvPicPr>
            <a:picLocks noGrp="1" noChangeAspect="1"/>
          </p:cNvPicPr>
          <p:nvPr>
            <p:ph sz="half" idx="2"/>
          </p:nvPr>
        </p:nvPicPr>
        <p:blipFill>
          <a:blip r:embed="rId3"/>
          <a:stretch>
            <a:fillRect/>
          </a:stretch>
        </p:blipFill>
        <p:spPr>
          <a:xfrm>
            <a:off x="4648200" y="1772816"/>
            <a:ext cx="4038600" cy="3104819"/>
          </a:xfr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i73.JPG"/>
          <p:cNvPicPr>
            <a:picLocks noGrp="1" noChangeAspect="1"/>
          </p:cNvPicPr>
          <p:nvPr>
            <p:ph sz="half" idx="1"/>
          </p:nvPr>
        </p:nvPicPr>
        <p:blipFill>
          <a:blip r:embed="rId2"/>
          <a:stretch>
            <a:fillRect/>
          </a:stretch>
        </p:blipFill>
        <p:spPr>
          <a:xfrm>
            <a:off x="457200" y="1628800"/>
            <a:ext cx="4038600" cy="3261573"/>
          </a:xfrm>
        </p:spPr>
      </p:pic>
      <p:pic>
        <p:nvPicPr>
          <p:cNvPr id="6" name="Content Placeholder 5" descr="i74.JPG"/>
          <p:cNvPicPr>
            <a:picLocks noGrp="1" noChangeAspect="1"/>
          </p:cNvPicPr>
          <p:nvPr>
            <p:ph sz="half" idx="2"/>
          </p:nvPr>
        </p:nvPicPr>
        <p:blipFill>
          <a:blip r:embed="rId3"/>
          <a:stretch>
            <a:fillRect/>
          </a:stretch>
        </p:blipFill>
        <p:spPr>
          <a:xfrm>
            <a:off x="4648200" y="1628800"/>
            <a:ext cx="4038600" cy="3252710"/>
          </a:xfr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i75.JPG"/>
          <p:cNvPicPr>
            <a:picLocks noGrp="1" noChangeAspect="1"/>
          </p:cNvPicPr>
          <p:nvPr>
            <p:ph sz="half" idx="1"/>
          </p:nvPr>
        </p:nvPicPr>
        <p:blipFill>
          <a:blip r:embed="rId2"/>
          <a:stretch>
            <a:fillRect/>
          </a:stretch>
        </p:blipFill>
        <p:spPr>
          <a:xfrm>
            <a:off x="395536" y="2132856"/>
            <a:ext cx="4038600" cy="3744416"/>
          </a:xfrm>
        </p:spPr>
      </p:pic>
      <p:pic>
        <p:nvPicPr>
          <p:cNvPr id="6" name="Content Placeholder 5" descr="i76.JPG"/>
          <p:cNvPicPr>
            <a:picLocks noGrp="1" noChangeAspect="1"/>
          </p:cNvPicPr>
          <p:nvPr>
            <p:ph sz="half" idx="2"/>
          </p:nvPr>
        </p:nvPicPr>
        <p:blipFill>
          <a:blip r:embed="rId3"/>
          <a:stretch>
            <a:fillRect/>
          </a:stretch>
        </p:blipFill>
        <p:spPr>
          <a:xfrm>
            <a:off x="4648200" y="1988841"/>
            <a:ext cx="4038600" cy="2881126"/>
          </a:xfr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i77.JPG"/>
          <p:cNvPicPr>
            <a:picLocks noGrp="1" noChangeAspect="1"/>
          </p:cNvPicPr>
          <p:nvPr>
            <p:ph sz="half" idx="1"/>
          </p:nvPr>
        </p:nvPicPr>
        <p:blipFill>
          <a:blip r:embed="rId2"/>
          <a:stretch>
            <a:fillRect/>
          </a:stretch>
        </p:blipFill>
        <p:spPr>
          <a:xfrm>
            <a:off x="457200" y="1700808"/>
            <a:ext cx="4038600" cy="3185615"/>
          </a:xfrm>
        </p:spPr>
      </p:pic>
      <p:pic>
        <p:nvPicPr>
          <p:cNvPr id="6" name="Content Placeholder 5" descr="i78.JPG"/>
          <p:cNvPicPr>
            <a:picLocks noGrp="1" noChangeAspect="1"/>
          </p:cNvPicPr>
          <p:nvPr>
            <p:ph sz="half" idx="2"/>
          </p:nvPr>
        </p:nvPicPr>
        <p:blipFill>
          <a:blip r:embed="rId3"/>
          <a:stretch>
            <a:fillRect/>
          </a:stretch>
        </p:blipFill>
        <p:spPr>
          <a:xfrm>
            <a:off x="4648200" y="1772816"/>
            <a:ext cx="4038600" cy="3111554"/>
          </a:xfr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I79.JPG"/>
          <p:cNvPicPr>
            <a:picLocks noGrp="1" noChangeAspect="1"/>
          </p:cNvPicPr>
          <p:nvPr>
            <p:ph sz="half" idx="1"/>
          </p:nvPr>
        </p:nvPicPr>
        <p:blipFill>
          <a:blip r:embed="rId2"/>
          <a:stretch>
            <a:fillRect/>
          </a:stretch>
        </p:blipFill>
        <p:spPr>
          <a:xfrm>
            <a:off x="457200" y="1916832"/>
            <a:ext cx="4038600" cy="2971443"/>
          </a:xfrm>
        </p:spPr>
      </p:pic>
      <p:pic>
        <p:nvPicPr>
          <p:cNvPr id="6" name="Content Placeholder 5" descr="I80.JPG"/>
          <p:cNvPicPr>
            <a:picLocks noGrp="1" noChangeAspect="1"/>
          </p:cNvPicPr>
          <p:nvPr>
            <p:ph sz="half" idx="2"/>
          </p:nvPr>
        </p:nvPicPr>
        <p:blipFill>
          <a:blip r:embed="rId3"/>
          <a:stretch>
            <a:fillRect/>
          </a:stretch>
        </p:blipFill>
        <p:spPr>
          <a:xfrm>
            <a:off x="4648200" y="1844824"/>
            <a:ext cx="4038600" cy="3038697"/>
          </a:xfr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i81.JPG"/>
          <p:cNvPicPr>
            <a:picLocks noGrp="1" noChangeAspect="1"/>
          </p:cNvPicPr>
          <p:nvPr>
            <p:ph sz="half" idx="1"/>
          </p:nvPr>
        </p:nvPicPr>
        <p:blipFill>
          <a:blip r:embed="rId2"/>
          <a:stretch>
            <a:fillRect/>
          </a:stretch>
        </p:blipFill>
        <p:spPr>
          <a:xfrm>
            <a:off x="457200" y="1628801"/>
            <a:ext cx="4038600" cy="3251798"/>
          </a:xfrm>
        </p:spPr>
      </p:pic>
      <p:pic>
        <p:nvPicPr>
          <p:cNvPr id="6" name="Content Placeholder 5" descr="i82.JPG"/>
          <p:cNvPicPr>
            <a:picLocks noGrp="1" noChangeAspect="1"/>
          </p:cNvPicPr>
          <p:nvPr>
            <p:ph sz="half" idx="2"/>
          </p:nvPr>
        </p:nvPicPr>
        <p:blipFill>
          <a:blip r:embed="rId3"/>
          <a:stretch>
            <a:fillRect/>
          </a:stretch>
        </p:blipFill>
        <p:spPr>
          <a:xfrm>
            <a:off x="4648200" y="1484784"/>
            <a:ext cx="4038600" cy="3425515"/>
          </a:xfr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5" name="Content Placeholder 4" descr="i83.JPG"/>
          <p:cNvPicPr>
            <a:picLocks noGrp="1" noChangeAspect="1"/>
          </p:cNvPicPr>
          <p:nvPr>
            <p:ph sz="half" idx="1"/>
          </p:nvPr>
        </p:nvPicPr>
        <p:blipFill>
          <a:blip r:embed="rId2"/>
          <a:stretch>
            <a:fillRect/>
          </a:stretch>
        </p:blipFill>
        <p:spPr>
          <a:xfrm>
            <a:off x="467544" y="1628800"/>
            <a:ext cx="3929090" cy="3518132"/>
          </a:xfrm>
        </p:spPr>
      </p:pic>
      <p:pic>
        <p:nvPicPr>
          <p:cNvPr id="6" name="Content Placeholder 5" descr="I84.JPG"/>
          <p:cNvPicPr>
            <a:picLocks noGrp="1" noChangeAspect="1"/>
          </p:cNvPicPr>
          <p:nvPr>
            <p:ph sz="half" idx="2"/>
          </p:nvPr>
        </p:nvPicPr>
        <p:blipFill>
          <a:blip r:embed="rId3"/>
          <a:stretch>
            <a:fillRect/>
          </a:stretch>
        </p:blipFill>
        <p:spPr>
          <a:xfrm>
            <a:off x="4648200" y="1628800"/>
            <a:ext cx="4038600" cy="3528392"/>
          </a:xfr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412776"/>
            <a:ext cx="7772400" cy="1296144"/>
          </a:xfrm>
        </p:spPr>
        <p:txBody>
          <a:bodyPr>
            <a:normAutofit/>
          </a:bodyPr>
          <a:lstStyle/>
          <a:p>
            <a:r>
              <a:rPr lang="en-US" sz="1600" cap="none" dirty="0" smtClean="0"/>
              <a:t>1.Remove all limitation in our project.</a:t>
            </a:r>
            <a:br>
              <a:rPr lang="en-US" sz="1600" cap="none" dirty="0" smtClean="0"/>
            </a:br>
            <a:r>
              <a:rPr lang="en-US" sz="1600" cap="none" dirty="0" smtClean="0"/>
              <a:t>2.Extantion all </a:t>
            </a:r>
            <a:r>
              <a:rPr lang="en-US" sz="1600" cap="none" dirty="0" err="1" smtClean="0"/>
              <a:t>functionarics</a:t>
            </a:r>
            <a:r>
              <a:rPr lang="en-US" sz="1600" cap="none" dirty="0" smtClean="0"/>
              <a:t> activities.</a:t>
            </a:r>
            <a:br>
              <a:rPr lang="en-US" sz="1600" cap="none" dirty="0" smtClean="0"/>
            </a:br>
            <a:r>
              <a:rPr lang="en-US" sz="1600" cap="none" dirty="0" smtClean="0"/>
              <a:t>3.Make </a:t>
            </a:r>
            <a:r>
              <a:rPr lang="en-US" sz="1600" cap="none" dirty="0" err="1" smtClean="0"/>
              <a:t>porpect</a:t>
            </a:r>
            <a:r>
              <a:rPr lang="en-US" sz="1600" cap="none" dirty="0" smtClean="0"/>
              <a:t>  user useable calculator such as we use scientific calculator.</a:t>
            </a:r>
            <a:endParaRPr lang="en-US" sz="1600" cap="none" dirty="0"/>
          </a:p>
        </p:txBody>
      </p:sp>
      <p:sp>
        <p:nvSpPr>
          <p:cNvPr id="3" name="Text Placeholder 2"/>
          <p:cNvSpPr>
            <a:spLocks noGrp="1"/>
          </p:cNvSpPr>
          <p:nvPr>
            <p:ph type="body" idx="1"/>
          </p:nvPr>
        </p:nvSpPr>
        <p:spPr>
          <a:xfrm>
            <a:off x="395536" y="548680"/>
            <a:ext cx="7772400" cy="617860"/>
          </a:xfrm>
        </p:spPr>
        <p:txBody>
          <a:bodyPr/>
          <a:lstStyle/>
          <a:p>
            <a:r>
              <a:rPr lang="en-US" b="1" dirty="0" smtClean="0"/>
              <a:t>Future </a:t>
            </a:r>
            <a:r>
              <a:rPr lang="en-US" b="1" dirty="0"/>
              <a:t>plan about our </a:t>
            </a:r>
            <a:r>
              <a:rPr lang="en-US" b="1" dirty="0" smtClean="0"/>
              <a:t>project:</a:t>
            </a:r>
            <a:endParaRPr lang="en-US" b="1" dirty="0"/>
          </a:p>
        </p:txBody>
      </p:sp>
    </p:spTree>
    <p:extLst>
      <p:ext uri="{BB962C8B-B14F-4D97-AF65-F5344CB8AC3E}">
        <p14:creationId xmlns:p14="http://schemas.microsoft.com/office/powerpoint/2010/main" val="72255641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484784"/>
            <a:ext cx="7772400" cy="3240360"/>
          </a:xfrm>
        </p:spPr>
        <p:txBody>
          <a:bodyPr>
            <a:normAutofit/>
          </a:bodyPr>
          <a:lstStyle/>
          <a:p>
            <a:r>
              <a:rPr lang="en-US" sz="2000" dirty="0" smtClean="0"/>
              <a:t>1.OBJECT ORIENTED PROGRAMING IN C++ BOOK.</a:t>
            </a:r>
            <a:br>
              <a:rPr lang="en-US" sz="2000" dirty="0" smtClean="0"/>
            </a:br>
            <a:r>
              <a:rPr lang="en-US" sz="2000" dirty="0" smtClean="0"/>
              <a:t>2.WWW.GOOGLE.COM.</a:t>
            </a:r>
            <a:br>
              <a:rPr lang="en-US" sz="2000" dirty="0" smtClean="0"/>
            </a:br>
            <a:r>
              <a:rPr lang="en-US" sz="2000" dirty="0" smtClean="0"/>
              <a:t>3.SOME C++ AND PROJECT RELATED WEBSIDE.</a:t>
            </a:r>
            <a:br>
              <a:rPr lang="en-US" sz="2000" dirty="0" smtClean="0"/>
            </a:br>
            <a:r>
              <a:rPr lang="en-US" sz="2000" dirty="0" smtClean="0"/>
              <a:t>4.ALSO SOME </a:t>
            </a:r>
            <a:r>
              <a:rPr lang="en-US" sz="2000" dirty="0"/>
              <a:t>MAJOR instructions </a:t>
            </a:r>
            <a:r>
              <a:rPr lang="en-US" sz="2000" dirty="0" smtClean="0"/>
              <a:t>GIVEN BY OUR MONITOR.</a:t>
            </a:r>
            <a:endParaRPr lang="en-US" sz="2000" dirty="0"/>
          </a:p>
        </p:txBody>
      </p:sp>
      <p:sp>
        <p:nvSpPr>
          <p:cNvPr id="3" name="Text Placeholder 2"/>
          <p:cNvSpPr>
            <a:spLocks noGrp="1"/>
          </p:cNvSpPr>
          <p:nvPr>
            <p:ph type="body" idx="1"/>
          </p:nvPr>
        </p:nvSpPr>
        <p:spPr>
          <a:xfrm>
            <a:off x="395536" y="548681"/>
            <a:ext cx="7772400" cy="576063"/>
          </a:xfrm>
        </p:spPr>
        <p:txBody>
          <a:bodyPr/>
          <a:lstStyle/>
          <a:p>
            <a:r>
              <a:rPr lang="en-US" dirty="0" smtClean="0"/>
              <a:t>Reference:</a:t>
            </a:r>
            <a:endParaRPr lang="en-US" dirty="0"/>
          </a:p>
        </p:txBody>
      </p:sp>
    </p:spTree>
    <p:extLst>
      <p:ext uri="{BB962C8B-B14F-4D97-AF65-F5344CB8AC3E}">
        <p14:creationId xmlns:p14="http://schemas.microsoft.com/office/powerpoint/2010/main" val="293366736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24744"/>
            <a:ext cx="8027169" cy="4644231"/>
          </a:xfrm>
        </p:spPr>
        <p:txBody>
          <a:bodyPr/>
          <a:lstStyle/>
          <a:p>
            <a:endParaRPr lang="en-US" dirty="0"/>
          </a:p>
        </p:txBody>
      </p:sp>
      <p:sp>
        <p:nvSpPr>
          <p:cNvPr id="3" name="Text Placeholder 2"/>
          <p:cNvSpPr>
            <a:spLocks noGrp="1"/>
          </p:cNvSpPr>
          <p:nvPr>
            <p:ph type="body" idx="1"/>
          </p:nvPr>
        </p:nvSpPr>
        <p:spPr>
          <a:xfrm>
            <a:off x="467544" y="332657"/>
            <a:ext cx="7772400" cy="576063"/>
          </a:xfrm>
        </p:spPr>
        <p:txBody>
          <a:bodyPr/>
          <a:lstStyle/>
          <a:p>
            <a:r>
              <a:rPr lang="en-US" dirty="0"/>
              <a:t>O</a:t>
            </a:r>
            <a:r>
              <a:rPr lang="en-US" dirty="0" smtClean="0"/>
              <a:t>verview </a:t>
            </a:r>
            <a:r>
              <a:rPr lang="en-US" dirty="0"/>
              <a:t>total </a:t>
            </a:r>
            <a:r>
              <a:rPr lang="en-US" dirty="0" smtClean="0"/>
              <a:t>presentation:</a:t>
            </a:r>
            <a:endParaRPr lang="en-US" dirty="0"/>
          </a:p>
        </p:txBody>
      </p:sp>
    </p:spTree>
    <p:extLst>
      <p:ext uri="{BB962C8B-B14F-4D97-AF65-F5344CB8AC3E}">
        <p14:creationId xmlns:p14="http://schemas.microsoft.com/office/powerpoint/2010/main" val="3709835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697</TotalTime>
  <Words>622</Words>
  <Application>Microsoft Office PowerPoint</Application>
  <PresentationFormat>On-screen Show (4:3)</PresentationFormat>
  <Paragraphs>202</Paragraphs>
  <Slides>101</Slides>
  <Notes>0</Notes>
  <HiddenSlides>0</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Office Theme</vt:lpstr>
      <vt:lpstr>WELCOME OUR PRESENTATION</vt:lpstr>
      <vt:lpstr>OUR PRESENTATION TOPIC:</vt:lpstr>
      <vt:lpstr>OVERLODING GROUP MEMBERS: 1.  2.tutul hossan(id:cse06007270) 3.rakib hassan(id:cse06007262) </vt:lpstr>
      <vt:lpstr>1.INTRODUCTION. 2.LIST OF USED TOTAL CLASS. 3.PROJECT FUNCTIONARIES. 4.PROJECT OUTER AND INER SWITCH. 5.NEEDED FORMULA. 6.USING C++ CONCEPT DEFINATION. 7.OUR PROJECT SWITCH USES CALCULATOR IMAGE.</vt:lpstr>
      <vt:lpstr>9.Our project code advantage and limitation. 10.project source code screenshot. 11.sample input and output screenshot with explanation. 12.future plan about our project. 13.reference. 14.overview total presentation. 15.conclution.</vt:lpstr>
      <vt:lpstr>PowerPoint Presentation</vt:lpstr>
      <vt:lpstr>1.Arith 2.Trigo 3.Triangle 4.Rectangle 5.Trapezoid 6.Ellipse 7.Square 8.Parallelogram 9.Circle 10.Sector 11.Cube 12.Sphere 13.Cone   </vt:lpstr>
      <vt:lpstr>14.Torus 15.Logarithmicfunction 16.Powerfunction 17.matrix 18. factorial 19. Factorial 20.s_digit 21.Average 22.Percentage 23.Prime 24.Series 25.Converter 26.Complex  </vt:lpstr>
      <vt:lpstr> 1 : Arithmetic Operations . 2 : Trigonometric Functions. 3 : Logarithmic Functions. 4 : Power Functions. 5 : complex number. 6 : matrix . 7 : add digits. 8 : n! .  9 : nCr &amp; npr. 10 : area calculate.  11 : summation different type of series. 12 : average the numbers.  13 : percentage the number. 14 : check the prime number. 15 : NUMBER SYSTERM CONVERTION. 16 : Exit.</vt:lpstr>
      <vt:lpstr>1. Arithmetic Operations        2. Trigonometric Functions         3. Logarithmic Functions</vt:lpstr>
      <vt:lpstr>4. Power Functions    5. complex number     6. Matrix     7. add digits</vt:lpstr>
      <vt:lpstr>8. n!     9. nCr &amp; npr    10. area calculate</vt:lpstr>
      <vt:lpstr>11. summation different type of series     12. average the numbers   13. percentage the number      14. check the prime number</vt:lpstr>
      <vt:lpstr>15. NUMBER SYSTERM CONVERTION              16. Exit</vt:lpstr>
      <vt:lpstr>AREA CALCULATION: 1: triangle =(base*height)/2 2: rectangle =length*width 3: trapezoid=(height*(a2+b2))/2 4: ellipse =a2*b2*PI 5: square =side*side 6: parallelogram=(base*height) 7: circle=PI*radius*radius 8: sector=(radius*radius*angle)/2 9: cube =6*radius*radius 10: sphere=4*PI*radius*radius 11: cone =PI*radius*a2 12: torus =PI*PI*(b2*b2-a2*a2) nCr &amp; npr: 1. npr=n!/(n-r)! 2. nCr=n!/(r!*(n-r)!) AND ALSO NEED Arithmetic OPERATOR RELATED FORMULA.   </vt:lpstr>
      <vt:lpstr>1.Hierarchical Inheritance:  When there is a need to create multiple derived classes that inherit properties of the same base class is known as hierarchical inheritance.  2.binary operator overloading:  Overloading with a single parameter is called binary operator overloading. similar to unary operators, binary operators can also be overloaded. Binary operators require two operands, and they are overloaded by using member functions and friend functions. </vt:lpstr>
      <vt:lpstr>3. member function:   A member function of a class is a function that has its definition or its prototype within the class definition like any other variable. It operates on any object of the class of which it is a member, and has access to all the members of a class for that object.   4. Classes and Objects:  The classes are the most important feature of c++ that leads to object oriented programming. Class is a user defined data type, which holds its own data members and member functions, which can be accessed and used by creating instance of that class.A class in c++ is a user defined type or data structure declared with keyword class that has data and functions (also called methods) as its members whose access is governed by the three access specifiers private, protected or public (by default access to members of a class is private).</vt:lpstr>
      <vt:lpstr>OUR PROJECT SWITCH USES CALCULATOR IMAGE:</vt:lpstr>
      <vt:lpstr>Advantage: 1.Easyly back into main function. 2.Easyly  exit  any switch. 3.Unlimited using without command exit switch. 4.Any user can use it easyly. Limitation: 1.Complite time is around 4 second. 2.Arithmatic operation division use  for only two variable divide. 3.We can not use all Arithmatic operation together. 4.switch only perform integer value.</vt:lpstr>
      <vt:lpstr>PowerPoint Presentation</vt:lpstr>
      <vt:lpstr>PowerPoint Presentation</vt:lpstr>
      <vt:lpstr>PowerPoint Presentation</vt:lpstr>
      <vt:lpstr> Continue……………………. </vt:lpstr>
      <vt:lpstr>Continue…………………….</vt:lpstr>
      <vt:lpstr>Continue…………………….</vt:lpstr>
      <vt:lpstr>Continue…………………….</vt:lpstr>
      <vt:lpstr>PowerPoint Presentation</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sample input and output screenshot:</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1.Remove all limitation in our project. 2.Extantion all functionarics activities. 3.Make porpect  user useable calculator such as we use scientific calculator.</vt:lpstr>
      <vt:lpstr>1.OBJECT ORIENTED PROGRAMING IN C++ BOOK. 2.WWW.GOOGLE.COM. 3.SOME C++ AND PROJECT RELATED WEBSIDE. 4.ALSO SOME MAJOR instructions GIVEN BY OUR MONITOR.</vt:lpstr>
      <vt:lpstr>PowerPoint Presentation</vt:lpstr>
      <vt:lpstr>PowerPoint Presentation</vt:lpstr>
      <vt:lpstr>THANK YOU                       ALL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RAKIB</dc:creator>
  <cp:lastModifiedBy>Riyad</cp:lastModifiedBy>
  <cp:revision>46</cp:revision>
  <dcterms:created xsi:type="dcterms:W3CDTF">2017-04-03T08:54:18Z</dcterms:created>
  <dcterms:modified xsi:type="dcterms:W3CDTF">2017-04-05T15:29:32Z</dcterms:modified>
</cp:coreProperties>
</file>